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9" r:id="rId11"/>
    <p:sldId id="270" r:id="rId12"/>
    <p:sldId id="265" r:id="rId13"/>
    <p:sldId id="266" r:id="rId14"/>
    <p:sldId id="268"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Classic" panose="020B0604020202020204" charset="0"/>
      <p:regular r:id="rId21"/>
    </p:embeddedFont>
    <p:embeddedFont>
      <p:font typeface="Montserrat" panose="020B0604020202020204" charset="0"/>
      <p:regular r:id="rId22"/>
      <p:bold r:id="rId23"/>
    </p:embeddedFont>
    <p:embeddedFont>
      <p:font typeface="Montserrat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2816" autoAdjust="0"/>
  </p:normalViewPr>
  <p:slideViewPr>
    <p:cSldViewPr>
      <p:cViewPr varScale="1">
        <p:scale>
          <a:sx n="42" d="100"/>
          <a:sy n="42" d="100"/>
        </p:scale>
        <p:origin x="80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3CAFC-B5AB-4EDD-92B8-E672B587ABE6}" type="datetimeFigureOut">
              <a:rPr lang="fr-FR" smtClean="0"/>
              <a:t>25/09/2023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93DF78-9314-47E7-B2B4-8E0EED54D146}" type="slidenum">
              <a:rPr lang="fr-FR" smtClean="0"/>
              <a:t>‹N°›</a:t>
            </a:fld>
            <a:endParaRPr lang="fr-FR"/>
          </a:p>
        </p:txBody>
      </p:sp>
    </p:spTree>
    <p:extLst>
      <p:ext uri="{BB962C8B-B14F-4D97-AF65-F5344CB8AC3E}">
        <p14:creationId xmlns:p14="http://schemas.microsoft.com/office/powerpoint/2010/main" val="952970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FFFFFF"/>
                </a:solidFill>
                <a:latin typeface="Montserrat"/>
              </a:rPr>
              <a:t>Le projet d'analyse des ventes vise à exploiter les données de ventes d'une entreprise afin de fournir des informations précieux pour la prise de décisions stratégiques. Ceci est fait grâce à plusieurs logiciels ou technologies liés à l’informatique décisionnelle (Business Intelligence) comme l’Excel, Power BI…</a:t>
            </a:r>
          </a:p>
          <a:p>
            <a:endParaRPr lang="fr-FR" dirty="0"/>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3</a:t>
            </a:fld>
            <a:endParaRPr lang="fr-FR"/>
          </a:p>
        </p:txBody>
      </p:sp>
    </p:spTree>
    <p:extLst>
      <p:ext uri="{BB962C8B-B14F-4D97-AF65-F5344CB8AC3E}">
        <p14:creationId xmlns:p14="http://schemas.microsoft.com/office/powerpoint/2010/main" val="3368624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254C5"/>
                </a:solidFill>
                <a:latin typeface="Montserrat"/>
              </a:rPr>
              <a:t>Les </a:t>
            </a:r>
            <a:r>
              <a:rPr lang="en-US" sz="1200" dirty="0" err="1">
                <a:solidFill>
                  <a:srgbClr val="2254C5"/>
                </a:solidFill>
                <a:latin typeface="Montserrat"/>
              </a:rPr>
              <a:t>entreprises</a:t>
            </a:r>
            <a:r>
              <a:rPr lang="en-US" sz="1200" dirty="0">
                <a:solidFill>
                  <a:srgbClr val="2254C5"/>
                </a:solidFill>
                <a:latin typeface="Montserrat"/>
              </a:rPr>
              <a:t> </a:t>
            </a:r>
            <a:r>
              <a:rPr lang="en-US" sz="1200" dirty="0" err="1">
                <a:solidFill>
                  <a:srgbClr val="2254C5"/>
                </a:solidFill>
                <a:latin typeface="Montserrat"/>
              </a:rPr>
              <a:t>reçoivent</a:t>
            </a:r>
            <a:r>
              <a:rPr lang="en-US" sz="1200" dirty="0">
                <a:solidFill>
                  <a:srgbClr val="2254C5"/>
                </a:solidFill>
                <a:latin typeface="Montserrat"/>
              </a:rPr>
              <a:t> </a:t>
            </a:r>
            <a:r>
              <a:rPr lang="en-US" sz="1200" dirty="0" err="1">
                <a:solidFill>
                  <a:srgbClr val="2254C5"/>
                </a:solidFill>
                <a:latin typeface="Montserrat"/>
              </a:rPr>
              <a:t>d’immenses</a:t>
            </a:r>
            <a:r>
              <a:rPr lang="en-US" sz="1200" dirty="0">
                <a:solidFill>
                  <a:srgbClr val="2254C5"/>
                </a:solidFill>
                <a:latin typeface="Montserrat"/>
              </a:rPr>
              <a:t> </a:t>
            </a:r>
            <a:r>
              <a:rPr lang="en-US" sz="1200" dirty="0" err="1">
                <a:solidFill>
                  <a:srgbClr val="2254C5"/>
                </a:solidFill>
                <a:latin typeface="Montserrat"/>
              </a:rPr>
              <a:t>nombres</a:t>
            </a:r>
            <a:r>
              <a:rPr lang="en-US" sz="1200" dirty="0">
                <a:solidFill>
                  <a:srgbClr val="2254C5"/>
                </a:solidFill>
                <a:latin typeface="Montserrat"/>
              </a:rPr>
              <a:t> </a:t>
            </a:r>
            <a:r>
              <a:rPr lang="en-US" sz="1200" dirty="0" err="1">
                <a:solidFill>
                  <a:srgbClr val="2254C5"/>
                </a:solidFill>
                <a:latin typeface="Montserrat"/>
              </a:rPr>
              <a:t>d’informations</a:t>
            </a:r>
            <a:r>
              <a:rPr lang="en-US" sz="1200" dirty="0">
                <a:solidFill>
                  <a:srgbClr val="2254C5"/>
                </a:solidFill>
                <a:latin typeface="Montserrat"/>
              </a:rPr>
              <a:t> (DATA) </a:t>
            </a:r>
            <a:r>
              <a:rPr lang="en-US" sz="1200" dirty="0" err="1">
                <a:solidFill>
                  <a:srgbClr val="2254C5"/>
                </a:solidFill>
                <a:latin typeface="Montserrat"/>
              </a:rPr>
              <a:t>chaque</a:t>
            </a:r>
            <a:r>
              <a:rPr lang="en-US" sz="1200" dirty="0">
                <a:solidFill>
                  <a:srgbClr val="2254C5"/>
                </a:solidFill>
                <a:latin typeface="Montserrat"/>
              </a:rPr>
              <a:t> jour, </a:t>
            </a:r>
            <a:r>
              <a:rPr lang="en-US" sz="1200" dirty="0" err="1">
                <a:solidFill>
                  <a:srgbClr val="2254C5"/>
                </a:solidFill>
                <a:latin typeface="Montserrat"/>
              </a:rPr>
              <a:t>mais</a:t>
            </a:r>
            <a:r>
              <a:rPr lang="en-US" sz="1200" dirty="0">
                <a:solidFill>
                  <a:srgbClr val="2254C5"/>
                </a:solidFill>
                <a:latin typeface="Montserrat"/>
              </a:rPr>
              <a:t> avec les </a:t>
            </a:r>
            <a:r>
              <a:rPr lang="en-US" sz="1200" dirty="0" err="1">
                <a:solidFill>
                  <a:srgbClr val="2254C5"/>
                </a:solidFill>
                <a:latin typeface="Montserrat"/>
              </a:rPr>
              <a:t>grandes</a:t>
            </a:r>
            <a:r>
              <a:rPr lang="en-US" sz="1200" dirty="0">
                <a:solidFill>
                  <a:srgbClr val="2254C5"/>
                </a:solidFill>
                <a:latin typeface="Montserrat"/>
              </a:rPr>
              <a:t> </a:t>
            </a:r>
            <a:r>
              <a:rPr lang="en-US" sz="1200" dirty="0" err="1">
                <a:solidFill>
                  <a:srgbClr val="2254C5"/>
                </a:solidFill>
                <a:latin typeface="Montserrat"/>
              </a:rPr>
              <a:t>tailles</a:t>
            </a:r>
            <a:r>
              <a:rPr lang="en-US" sz="1200" dirty="0">
                <a:solidFill>
                  <a:srgbClr val="2254C5"/>
                </a:solidFill>
                <a:latin typeface="Montserrat"/>
              </a:rPr>
              <a:t> de </a:t>
            </a:r>
            <a:r>
              <a:rPr lang="en-US" sz="1200" dirty="0" err="1">
                <a:solidFill>
                  <a:srgbClr val="2254C5"/>
                </a:solidFill>
                <a:latin typeface="Montserrat"/>
              </a:rPr>
              <a:t>ces</a:t>
            </a:r>
            <a:r>
              <a:rPr lang="en-US" sz="1200" dirty="0">
                <a:solidFill>
                  <a:srgbClr val="2254C5"/>
                </a:solidFill>
                <a:latin typeface="Montserrat"/>
              </a:rPr>
              <a:t> </a:t>
            </a:r>
            <a:r>
              <a:rPr lang="en-US" sz="1200" dirty="0" err="1">
                <a:solidFill>
                  <a:srgbClr val="2254C5"/>
                </a:solidFill>
                <a:latin typeface="Montserrat"/>
              </a:rPr>
              <a:t>données</a:t>
            </a:r>
            <a:r>
              <a:rPr lang="en-US" sz="1200" dirty="0">
                <a:solidFill>
                  <a:srgbClr val="2254C5"/>
                </a:solidFill>
                <a:latin typeface="Montserrat"/>
              </a:rPr>
              <a:t> non </a:t>
            </a:r>
            <a:r>
              <a:rPr lang="en-US" sz="1200" dirty="0" err="1">
                <a:solidFill>
                  <a:srgbClr val="2254C5"/>
                </a:solidFill>
                <a:latin typeface="Montserrat"/>
              </a:rPr>
              <a:t>structurés</a:t>
            </a:r>
            <a:r>
              <a:rPr lang="en-US" sz="1200" dirty="0">
                <a:solidFill>
                  <a:srgbClr val="2254C5"/>
                </a:solidFill>
                <a:latin typeface="Montserrat"/>
              </a:rPr>
              <a:t>, il </a:t>
            </a:r>
            <a:r>
              <a:rPr lang="en-US" sz="1200" dirty="0" err="1">
                <a:solidFill>
                  <a:srgbClr val="2254C5"/>
                </a:solidFill>
                <a:latin typeface="Montserrat"/>
              </a:rPr>
              <a:t>est</a:t>
            </a:r>
            <a:r>
              <a:rPr lang="en-US" sz="1200" dirty="0">
                <a:solidFill>
                  <a:srgbClr val="2254C5"/>
                </a:solidFill>
                <a:latin typeface="Montserrat"/>
              </a:rPr>
              <a:t> </a:t>
            </a:r>
            <a:r>
              <a:rPr lang="en-US" sz="1200" dirty="0" err="1">
                <a:solidFill>
                  <a:srgbClr val="2254C5"/>
                </a:solidFill>
                <a:latin typeface="Montserrat"/>
              </a:rPr>
              <a:t>généralement</a:t>
            </a:r>
            <a:r>
              <a:rPr lang="en-US" sz="1200" dirty="0">
                <a:solidFill>
                  <a:srgbClr val="2254C5"/>
                </a:solidFill>
                <a:latin typeface="Montserrat"/>
              </a:rPr>
              <a:t> difficile de les lire et les </a:t>
            </a:r>
            <a:r>
              <a:rPr lang="en-US" sz="1200" dirty="0" err="1">
                <a:solidFill>
                  <a:srgbClr val="2254C5"/>
                </a:solidFill>
                <a:latin typeface="Montserrat"/>
              </a:rPr>
              <a:t>comprendre</a:t>
            </a:r>
            <a:r>
              <a:rPr lang="en-US" sz="1200" dirty="0">
                <a:solidFill>
                  <a:srgbClr val="2254C5"/>
                </a:solidFill>
                <a:latin typeface="Montserrat"/>
              </a:rPr>
              <a:t>. Alors, la conversion de </a:t>
            </a:r>
            <a:r>
              <a:rPr lang="en-US" sz="1200" dirty="0" err="1">
                <a:solidFill>
                  <a:srgbClr val="2254C5"/>
                </a:solidFill>
                <a:latin typeface="Montserrat"/>
              </a:rPr>
              <a:t>ces</a:t>
            </a:r>
            <a:r>
              <a:rPr lang="en-US" sz="1200" dirty="0">
                <a:solidFill>
                  <a:srgbClr val="2254C5"/>
                </a:solidFill>
                <a:latin typeface="Montserrat"/>
              </a:rPr>
              <a:t> </a:t>
            </a:r>
            <a:r>
              <a:rPr lang="en-US" sz="1200" dirty="0" err="1">
                <a:solidFill>
                  <a:srgbClr val="2254C5"/>
                </a:solidFill>
                <a:latin typeface="Montserrat"/>
              </a:rPr>
              <a:t>données</a:t>
            </a:r>
            <a:r>
              <a:rPr lang="en-US" sz="1200" dirty="0">
                <a:solidFill>
                  <a:srgbClr val="2254C5"/>
                </a:solidFill>
                <a:latin typeface="Montserrat"/>
              </a:rPr>
              <a:t> en </a:t>
            </a:r>
            <a:r>
              <a:rPr lang="en-US" sz="1200" dirty="0" err="1">
                <a:solidFill>
                  <a:srgbClr val="2254C5"/>
                </a:solidFill>
                <a:latin typeface="Montserrat"/>
              </a:rPr>
              <a:t>visualisations</a:t>
            </a:r>
            <a:r>
              <a:rPr lang="en-US" sz="1200" dirty="0">
                <a:solidFill>
                  <a:srgbClr val="2254C5"/>
                </a:solidFill>
                <a:latin typeface="Montserrat"/>
              </a:rPr>
              <a:t> </a:t>
            </a:r>
            <a:r>
              <a:rPr lang="en-US" sz="1200" dirty="0" err="1">
                <a:solidFill>
                  <a:srgbClr val="2254C5"/>
                </a:solidFill>
                <a:latin typeface="Montserrat"/>
              </a:rPr>
              <a:t>offre</a:t>
            </a:r>
            <a:r>
              <a:rPr lang="en-US" sz="1200" dirty="0">
                <a:solidFill>
                  <a:srgbClr val="2254C5"/>
                </a:solidFill>
                <a:latin typeface="Montserrat"/>
              </a:rPr>
              <a:t> de </a:t>
            </a:r>
            <a:r>
              <a:rPr lang="en-US" sz="1200" dirty="0" err="1">
                <a:solidFill>
                  <a:srgbClr val="2254C5"/>
                </a:solidFill>
                <a:latin typeface="Montserrat"/>
              </a:rPr>
              <a:t>nombreux</a:t>
            </a:r>
            <a:r>
              <a:rPr lang="en-US" sz="1200" dirty="0">
                <a:solidFill>
                  <a:srgbClr val="2254C5"/>
                </a:solidFill>
                <a:latin typeface="Montserrat"/>
              </a:rPr>
              <a:t> </a:t>
            </a:r>
            <a:r>
              <a:rPr lang="en-US" sz="1200" dirty="0" err="1">
                <a:solidFill>
                  <a:srgbClr val="2254C5"/>
                </a:solidFill>
                <a:latin typeface="Montserrat"/>
              </a:rPr>
              <a:t>avantages</a:t>
            </a:r>
            <a:r>
              <a:rPr lang="en-US" sz="1200" dirty="0">
                <a:solidFill>
                  <a:srgbClr val="2254C5"/>
                </a:solidFill>
                <a:latin typeface="Montserrat"/>
              </a:rPr>
              <a:t> et </a:t>
            </a:r>
            <a:r>
              <a:rPr lang="en-US" sz="1200" dirty="0" err="1">
                <a:solidFill>
                  <a:srgbClr val="2254C5"/>
                </a:solidFill>
                <a:latin typeface="Montserrat"/>
              </a:rPr>
              <a:t>améliore</a:t>
            </a:r>
            <a:r>
              <a:rPr lang="en-US" sz="1200" dirty="0">
                <a:solidFill>
                  <a:srgbClr val="2254C5"/>
                </a:solidFill>
                <a:latin typeface="Montserrat"/>
              </a:rPr>
              <a:t> la manière </a:t>
            </a:r>
            <a:r>
              <a:rPr lang="en-US" sz="1200" dirty="0" err="1">
                <a:solidFill>
                  <a:srgbClr val="2254C5"/>
                </a:solidFill>
                <a:latin typeface="Montserrat"/>
              </a:rPr>
              <a:t>dont</a:t>
            </a:r>
            <a:r>
              <a:rPr lang="en-US" sz="1200" dirty="0">
                <a:solidFill>
                  <a:srgbClr val="2254C5"/>
                </a:solidFill>
                <a:latin typeface="Montserrat"/>
              </a:rPr>
              <a:t> les </a:t>
            </a:r>
            <a:r>
              <a:rPr lang="en-US" sz="1200" dirty="0" err="1">
                <a:solidFill>
                  <a:srgbClr val="2254C5"/>
                </a:solidFill>
                <a:latin typeface="Montserrat"/>
              </a:rPr>
              <a:t>informations</a:t>
            </a:r>
            <a:r>
              <a:rPr lang="en-US" sz="1200" dirty="0">
                <a:solidFill>
                  <a:srgbClr val="2254C5"/>
                </a:solidFill>
                <a:latin typeface="Montserrat"/>
              </a:rPr>
              <a:t> </a:t>
            </a:r>
            <a:r>
              <a:rPr lang="en-US" sz="1200" dirty="0" err="1">
                <a:solidFill>
                  <a:srgbClr val="2254C5"/>
                </a:solidFill>
                <a:latin typeface="Montserrat"/>
              </a:rPr>
              <a:t>sont</a:t>
            </a:r>
            <a:r>
              <a:rPr lang="en-US" sz="1200" dirty="0">
                <a:solidFill>
                  <a:srgbClr val="2254C5"/>
                </a:solidFill>
                <a:latin typeface="Montserrat"/>
              </a:rPr>
              <a:t> </a:t>
            </a:r>
            <a:r>
              <a:rPr lang="en-US" sz="1200" dirty="0" err="1">
                <a:solidFill>
                  <a:srgbClr val="2254C5"/>
                </a:solidFill>
                <a:latin typeface="Montserrat"/>
              </a:rPr>
              <a:t>présentés</a:t>
            </a:r>
            <a:r>
              <a:rPr lang="en-US" sz="1200" dirty="0">
                <a:solidFill>
                  <a:srgbClr val="2254C5"/>
                </a:solidFill>
                <a:latin typeface="Montserrat"/>
              </a:rPr>
              <a:t>, </a:t>
            </a:r>
            <a:r>
              <a:rPr lang="en-US" sz="1200" dirty="0" err="1">
                <a:solidFill>
                  <a:srgbClr val="2254C5"/>
                </a:solidFill>
                <a:latin typeface="Montserrat"/>
              </a:rPr>
              <a:t>interprétés</a:t>
            </a:r>
            <a:r>
              <a:rPr lang="en-US" sz="1200" dirty="0">
                <a:solidFill>
                  <a:srgbClr val="2254C5"/>
                </a:solidFill>
                <a:latin typeface="Montserrat"/>
              </a:rPr>
              <a:t> et </a:t>
            </a:r>
            <a:r>
              <a:rPr lang="en-US" sz="1200" dirty="0" err="1">
                <a:solidFill>
                  <a:srgbClr val="2254C5"/>
                </a:solidFill>
                <a:latin typeface="Montserrat"/>
              </a:rPr>
              <a:t>utilisés</a:t>
            </a:r>
            <a:r>
              <a:rPr lang="en-US" sz="1200" dirty="0">
                <a:solidFill>
                  <a:srgbClr val="2254C5"/>
                </a:solidFill>
                <a:latin typeface="Montserrat"/>
              </a:rPr>
              <a:t> dans l’entreprise.  </a:t>
            </a:r>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5</a:t>
            </a:fld>
            <a:endParaRPr lang="fr-FR"/>
          </a:p>
        </p:txBody>
      </p:sp>
    </p:spTree>
    <p:extLst>
      <p:ext uri="{BB962C8B-B14F-4D97-AF65-F5344CB8AC3E}">
        <p14:creationId xmlns:p14="http://schemas.microsoft.com/office/powerpoint/2010/main" val="405417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rgbClr val="2254C5"/>
                </a:solidFill>
                <a:latin typeface="Montserrat"/>
              </a:rPr>
              <a:t>C’est</a:t>
            </a:r>
            <a:r>
              <a:rPr lang="en-US" sz="1200" dirty="0">
                <a:solidFill>
                  <a:srgbClr val="2254C5"/>
                </a:solidFill>
                <a:latin typeface="Montserrat"/>
              </a:rPr>
              <a:t> pour </a:t>
            </a:r>
            <a:r>
              <a:rPr lang="en-US" sz="1200" dirty="0" err="1">
                <a:solidFill>
                  <a:srgbClr val="2254C5"/>
                </a:solidFill>
                <a:latin typeface="Montserrat"/>
              </a:rPr>
              <a:t>cela</a:t>
            </a:r>
            <a:r>
              <a:rPr lang="en-US" sz="1200" dirty="0">
                <a:solidFill>
                  <a:srgbClr val="2254C5"/>
                </a:solidFill>
                <a:latin typeface="Montserrat"/>
              </a:rPr>
              <a:t>, nous </a:t>
            </a:r>
            <a:r>
              <a:rPr lang="en-US" sz="1200" dirty="0" err="1">
                <a:solidFill>
                  <a:srgbClr val="2254C5"/>
                </a:solidFill>
                <a:latin typeface="Montserrat"/>
              </a:rPr>
              <a:t>allons</a:t>
            </a:r>
            <a:r>
              <a:rPr lang="en-US" sz="1200" dirty="0">
                <a:solidFill>
                  <a:srgbClr val="2254C5"/>
                </a:solidFill>
                <a:latin typeface="Montserrat"/>
              </a:rPr>
              <a:t> </a:t>
            </a:r>
            <a:r>
              <a:rPr lang="en-US" sz="1200" dirty="0" err="1">
                <a:solidFill>
                  <a:srgbClr val="2254C5"/>
                </a:solidFill>
                <a:latin typeface="Montserrat"/>
              </a:rPr>
              <a:t>utiliser</a:t>
            </a:r>
            <a:r>
              <a:rPr lang="en-US" sz="1200" dirty="0">
                <a:solidFill>
                  <a:srgbClr val="2254C5"/>
                </a:solidFill>
                <a:latin typeface="Montserrat"/>
              </a:rPr>
              <a:t> la </a:t>
            </a:r>
            <a:r>
              <a:rPr lang="en-US" sz="1200" dirty="0" err="1">
                <a:solidFill>
                  <a:srgbClr val="2254C5"/>
                </a:solidFill>
                <a:latin typeface="Montserrat"/>
              </a:rPr>
              <a:t>technologie</a:t>
            </a:r>
            <a:r>
              <a:rPr lang="en-US" sz="1200" dirty="0">
                <a:solidFill>
                  <a:srgbClr val="2254C5"/>
                </a:solidFill>
                <a:latin typeface="Montserrat"/>
              </a:rPr>
              <a:t> du Microsoft Power BI qui </a:t>
            </a:r>
            <a:r>
              <a:rPr lang="en-US" sz="1200" dirty="0" err="1">
                <a:solidFill>
                  <a:srgbClr val="2254C5"/>
                </a:solidFill>
                <a:latin typeface="Montserrat"/>
              </a:rPr>
              <a:t>est</a:t>
            </a:r>
            <a:r>
              <a:rPr lang="en-US" sz="1200" dirty="0">
                <a:solidFill>
                  <a:srgbClr val="2254C5"/>
                </a:solidFill>
                <a:latin typeface="Montserrat"/>
              </a:rPr>
              <a:t> </a:t>
            </a:r>
            <a:r>
              <a:rPr lang="en-US" sz="1200" dirty="0" err="1" smtClean="0">
                <a:solidFill>
                  <a:srgbClr val="2254C5"/>
                </a:solidFill>
                <a:latin typeface="Montserrat"/>
              </a:rPr>
              <a:t>une</a:t>
            </a:r>
            <a:r>
              <a:rPr lang="en-US" sz="1200" dirty="0" smtClean="0">
                <a:solidFill>
                  <a:srgbClr val="2254C5"/>
                </a:solidFill>
                <a:latin typeface="Montserrat"/>
              </a:rPr>
              <a:t> </a:t>
            </a:r>
            <a:r>
              <a:rPr lang="fr-FR" sz="1200" dirty="0">
                <a:solidFill>
                  <a:srgbClr val="2254C5"/>
                </a:solidFill>
                <a:latin typeface="Montserrat"/>
              </a:rPr>
              <a:t>solution de Business Intelligence (BI) développée par Microsoft pour permettre aux entreprises de consolider, d’analyser, de visualiser et diffuser leurs données.</a:t>
            </a:r>
            <a:endParaRPr lang="en-US" sz="1200" dirty="0">
              <a:solidFill>
                <a:srgbClr val="2254C5"/>
              </a:solidFill>
              <a:latin typeface="Montserrat"/>
            </a:endParaRPr>
          </a:p>
          <a:p>
            <a:endParaRPr lang="fr-FR" dirty="0"/>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6</a:t>
            </a:fld>
            <a:endParaRPr lang="fr-FR"/>
          </a:p>
        </p:txBody>
      </p:sp>
    </p:spTree>
    <p:extLst>
      <p:ext uri="{BB962C8B-B14F-4D97-AF65-F5344CB8AC3E}">
        <p14:creationId xmlns:p14="http://schemas.microsoft.com/office/powerpoint/2010/main" val="182588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données de ventes sont collectées à partir de différentes sources telles que des bases de données internes, des fichiers Excel, des systèmes de gestion des ventes, et par apport a notre projet on a spécifier sur des fichiers </a:t>
            </a:r>
            <a:r>
              <a:rPr lang="fr-FR" dirty="0" err="1"/>
              <a:t>d'excel</a:t>
            </a:r>
            <a:endParaRPr lang="fr-FR" dirty="0"/>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8</a:t>
            </a:fld>
            <a:endParaRPr lang="fr-FR"/>
          </a:p>
        </p:txBody>
      </p:sp>
    </p:spTree>
    <p:extLst>
      <p:ext uri="{BB962C8B-B14F-4D97-AF65-F5344CB8AC3E}">
        <p14:creationId xmlns:p14="http://schemas.microsoft.com/office/powerpoint/2010/main" val="209837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 pouvoir les analyser, les données doivent être nettoyées et préparées, cela est fait </a:t>
            </a:r>
            <a:r>
              <a:rPr lang="fr-FR" dirty="0" err="1"/>
              <a:t>graçe</a:t>
            </a:r>
            <a:r>
              <a:rPr lang="fr-FR" dirty="0"/>
              <a:t> à l’outil intégré Power </a:t>
            </a:r>
            <a:r>
              <a:rPr lang="fr-FR" dirty="0" err="1"/>
              <a:t>Query</a:t>
            </a:r>
            <a:r>
              <a:rPr lang="fr-FR" dirty="0"/>
              <a:t>, qui permet de vérifier la qualité des données, de supprimer les valeurs manquantes ou incorrectes, de normaliser les formats,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9</a:t>
            </a:fld>
            <a:endParaRPr lang="fr-FR"/>
          </a:p>
        </p:txBody>
      </p:sp>
    </p:spTree>
    <p:extLst>
      <p:ext uri="{BB962C8B-B14F-4D97-AF65-F5344CB8AC3E}">
        <p14:creationId xmlns:p14="http://schemas.microsoft.com/office/powerpoint/2010/main" val="3847588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Modélisation des données : Une fois les données préparées, elles doivent être modélisées dans Power BI. Cela implique la création de tables, de relations entre les tables et la définition des mesures clés à analyser, telles que les revenus,, les quantités vendues, le profit </a:t>
            </a:r>
            <a:r>
              <a:rPr lang="fr-FR" dirty="0" err="1"/>
              <a:t>etc</a:t>
            </a:r>
            <a:endParaRPr lang="fr-FR" dirty="0"/>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10</a:t>
            </a:fld>
            <a:endParaRPr lang="fr-FR"/>
          </a:p>
        </p:txBody>
      </p:sp>
    </p:spTree>
    <p:extLst>
      <p:ext uri="{BB962C8B-B14F-4D97-AF65-F5344CB8AC3E}">
        <p14:creationId xmlns:p14="http://schemas.microsoft.com/office/powerpoint/2010/main" val="475693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Création de visualisations : Power BI offre une large gamme d'outils de visualisation pour représenter les données d'une manière claire et convaincante. Vous pouvez créer des tableaux de bord interactifs, des graphiques, des cartes, des indicateurs clés de performance (KPI), des rapports, etc. Ces visualisations permettent de mettre en évidence les tendances, les comparaisons et les relations entre les différentes variables.</a:t>
            </a:r>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11</a:t>
            </a:fld>
            <a:endParaRPr lang="fr-FR"/>
          </a:p>
        </p:txBody>
      </p:sp>
    </p:spTree>
    <p:extLst>
      <p:ext uri="{BB962C8B-B14F-4D97-AF65-F5344CB8AC3E}">
        <p14:creationId xmlns:p14="http://schemas.microsoft.com/office/powerpoint/2010/main" val="416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Partage des résultats : Les rapports et les tableaux de bord créés dans Power BI peuvent être partagés avec d'autres utilisateurs au sein de l'entreprise. Vous pouvez les publier sur le service Power BI en ligne ou bien Power BI Mobil pour permettre un accès facile et sécurisé aux informations.</a:t>
            </a:r>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12</a:t>
            </a:fld>
            <a:endParaRPr lang="fr-FR"/>
          </a:p>
        </p:txBody>
      </p:sp>
    </p:spTree>
    <p:extLst>
      <p:ext uri="{BB962C8B-B14F-4D97-AF65-F5344CB8AC3E}">
        <p14:creationId xmlns:p14="http://schemas.microsoft.com/office/powerpoint/2010/main" val="27617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le cadre de notre stage de fin d’année, nous avons d’abord commencé par une formation sur le Power BI sur Coursera, et plus des tutoriels sur YouTube, pour avoir une idée premièrement sur le BI en général, et plus précisément sur le logiciel de Microsoft le plus utilisé dans ce domaine. Ce stage a été aussi une opportunité pour avoir connaissance sur le milieu des entreprises, </a:t>
            </a:r>
          </a:p>
        </p:txBody>
      </p:sp>
      <p:sp>
        <p:nvSpPr>
          <p:cNvPr id="4" name="Espace réservé du numéro de diapositive 3"/>
          <p:cNvSpPr>
            <a:spLocks noGrp="1"/>
          </p:cNvSpPr>
          <p:nvPr>
            <p:ph type="sldNum" sz="quarter" idx="5"/>
          </p:nvPr>
        </p:nvSpPr>
        <p:spPr/>
        <p:txBody>
          <a:bodyPr/>
          <a:lstStyle/>
          <a:p>
            <a:fld id="{9993DF78-9314-47E7-B2B4-8E0EED54D146}" type="slidenum">
              <a:rPr lang="fr-FR" smtClean="0"/>
              <a:t>13</a:t>
            </a:fld>
            <a:endParaRPr lang="fr-FR"/>
          </a:p>
        </p:txBody>
      </p:sp>
    </p:spTree>
    <p:extLst>
      <p:ext uri="{BB962C8B-B14F-4D97-AF65-F5344CB8AC3E}">
        <p14:creationId xmlns:p14="http://schemas.microsoft.com/office/powerpoint/2010/main" val="348576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11/relationships/webextension" Target="../webextensions/webextension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24" y="-224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333" r="-33333"/>
            </a:stretch>
          </a:blipFill>
        </p:spPr>
        <p:txBody>
          <a:bodyPr/>
          <a:lstStyle/>
          <a:p>
            <a:endParaRPr lang="fr-FR"/>
          </a:p>
        </p:txBody>
      </p:sp>
      <p:sp>
        <p:nvSpPr>
          <p:cNvPr id="4" name="TextBox 4"/>
          <p:cNvSpPr txBox="1"/>
          <p:nvPr/>
        </p:nvSpPr>
        <p:spPr>
          <a:xfrm>
            <a:off x="321611" y="2695986"/>
            <a:ext cx="15506877" cy="2570768"/>
          </a:xfrm>
          <a:prstGeom prst="rect">
            <a:avLst/>
          </a:prstGeom>
        </p:spPr>
        <p:txBody>
          <a:bodyPr wrap="square" lIns="0" tIns="0" rIns="0" bIns="0" rtlCol="0" anchor="t">
            <a:spAutoFit/>
          </a:bodyPr>
          <a:lstStyle/>
          <a:p>
            <a:pPr algn="ctr">
              <a:lnSpc>
                <a:spcPts val="23549"/>
              </a:lnSpc>
            </a:pPr>
            <a:r>
              <a:rPr lang="en-US" sz="9800" dirty="0">
                <a:solidFill>
                  <a:srgbClr val="2254C5"/>
                </a:solidFill>
                <a:latin typeface="Montserrat Bold"/>
              </a:rPr>
              <a:t>Stage de fin d’année</a:t>
            </a:r>
          </a:p>
        </p:txBody>
      </p:sp>
      <p:sp>
        <p:nvSpPr>
          <p:cNvPr id="7" name="TextBox 7"/>
          <p:cNvSpPr txBox="1"/>
          <p:nvPr/>
        </p:nvSpPr>
        <p:spPr>
          <a:xfrm>
            <a:off x="-80507" y="8662579"/>
            <a:ext cx="5955144" cy="1292662"/>
          </a:xfrm>
          <a:prstGeom prst="rect">
            <a:avLst/>
          </a:prstGeom>
        </p:spPr>
        <p:txBody>
          <a:bodyPr wrap="square" lIns="0" tIns="0" rIns="0" bIns="0" rtlCol="0" anchor="t">
            <a:spAutoFit/>
          </a:bodyPr>
          <a:lstStyle/>
          <a:p>
            <a:pPr algn="ctr"/>
            <a:r>
              <a:rPr lang="en-US" sz="2800" dirty="0">
                <a:solidFill>
                  <a:srgbClr val="2254C5"/>
                </a:solidFill>
                <a:latin typeface="Montserrat"/>
              </a:rPr>
              <a:t>Réalisé par : </a:t>
            </a:r>
          </a:p>
          <a:p>
            <a:pPr algn="ctr"/>
            <a:r>
              <a:rPr lang="en-US" sz="2800" dirty="0">
                <a:solidFill>
                  <a:srgbClr val="2254C5"/>
                </a:solidFill>
                <a:latin typeface="Montserrat"/>
              </a:rPr>
              <a:t>AMIRY Taha</a:t>
            </a:r>
          </a:p>
          <a:p>
            <a:pPr algn="ctr"/>
            <a:r>
              <a:rPr lang="en-US" sz="2800" dirty="0">
                <a:solidFill>
                  <a:srgbClr val="2254C5"/>
                </a:solidFill>
                <a:latin typeface="Montserrat"/>
              </a:rPr>
              <a:t>BENABBOU Mehdi</a:t>
            </a:r>
          </a:p>
        </p:txBody>
      </p:sp>
      <p:pic>
        <p:nvPicPr>
          <p:cNvPr id="1026" name="Picture 2" descr="École Marocaine des Sciences de l'Ingénieur – EMSI">
            <a:extLst>
              <a:ext uri="{FF2B5EF4-FFF2-40B4-BE49-F238E27FC236}">
                <a16:creationId xmlns:a16="http://schemas.microsoft.com/office/drawing/2014/main" xmlns="" id="{78FAD05C-964E-800D-85FB-63F54151AD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53" y="331759"/>
            <a:ext cx="5637397" cy="1233181"/>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 16">
            <a:extLst>
              <a:ext uri="{FF2B5EF4-FFF2-40B4-BE49-F238E27FC236}">
                <a16:creationId xmlns:a16="http://schemas.microsoft.com/office/drawing/2014/main" xmlns="" id="{A5C328DC-62AA-F888-1B61-12101EBBC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6276" y="22491"/>
            <a:ext cx="4658748" cy="2623169"/>
          </a:xfrm>
          <a:prstGeom prst="rect">
            <a:avLst/>
          </a:prstGeom>
        </p:spPr>
      </p:pic>
      <p:sp>
        <p:nvSpPr>
          <p:cNvPr id="18" name="TextBox 4">
            <a:extLst>
              <a:ext uri="{FF2B5EF4-FFF2-40B4-BE49-F238E27FC236}">
                <a16:creationId xmlns:a16="http://schemas.microsoft.com/office/drawing/2014/main" xmlns="" id="{BA3D7E5F-BD31-70C5-0879-22F479FF3057}"/>
              </a:ext>
            </a:extLst>
          </p:cNvPr>
          <p:cNvSpPr txBox="1"/>
          <p:nvPr/>
        </p:nvSpPr>
        <p:spPr>
          <a:xfrm>
            <a:off x="1384104" y="3905323"/>
            <a:ext cx="15837095" cy="2431371"/>
          </a:xfrm>
          <a:prstGeom prst="rect">
            <a:avLst/>
          </a:prstGeom>
        </p:spPr>
        <p:txBody>
          <a:bodyPr wrap="square" lIns="0" tIns="0" rIns="0" bIns="0" rtlCol="0" anchor="t">
            <a:spAutoFit/>
          </a:bodyPr>
          <a:lstStyle/>
          <a:p>
            <a:pPr>
              <a:lnSpc>
                <a:spcPts val="23549"/>
              </a:lnSpc>
            </a:pPr>
            <a:r>
              <a:rPr lang="en-US" sz="5400" dirty="0">
                <a:solidFill>
                  <a:srgbClr val="2254C5"/>
                </a:solidFill>
                <a:latin typeface="Montserrat Bold"/>
              </a:rPr>
              <a:t>Projet : Analyse des ventes à l’aide du BI</a:t>
            </a:r>
          </a:p>
        </p:txBody>
      </p:sp>
      <p:sp>
        <p:nvSpPr>
          <p:cNvPr id="19" name="TextBox 7">
            <a:extLst>
              <a:ext uri="{FF2B5EF4-FFF2-40B4-BE49-F238E27FC236}">
                <a16:creationId xmlns:a16="http://schemas.microsoft.com/office/drawing/2014/main" xmlns="" id="{314847E6-F11F-91BC-0A00-6B6E2A50370F}"/>
              </a:ext>
            </a:extLst>
          </p:cNvPr>
          <p:cNvSpPr txBox="1"/>
          <p:nvPr/>
        </p:nvSpPr>
        <p:spPr>
          <a:xfrm>
            <a:off x="5715000" y="8662579"/>
            <a:ext cx="5955144" cy="861774"/>
          </a:xfrm>
          <a:prstGeom prst="rect">
            <a:avLst/>
          </a:prstGeom>
        </p:spPr>
        <p:txBody>
          <a:bodyPr wrap="square" lIns="0" tIns="0" rIns="0" bIns="0" rtlCol="0" anchor="t">
            <a:spAutoFit/>
          </a:bodyPr>
          <a:lstStyle/>
          <a:p>
            <a:pPr algn="ctr"/>
            <a:r>
              <a:rPr lang="en-US" sz="2800" dirty="0">
                <a:solidFill>
                  <a:srgbClr val="2254C5"/>
                </a:solidFill>
                <a:latin typeface="Montserrat"/>
              </a:rPr>
              <a:t>Tuteur de l’entreprise : </a:t>
            </a:r>
          </a:p>
          <a:p>
            <a:pPr algn="ctr"/>
            <a:r>
              <a:rPr lang="en-US" sz="2800" dirty="0">
                <a:solidFill>
                  <a:srgbClr val="2254C5"/>
                </a:solidFill>
                <a:latin typeface="Montserrat"/>
              </a:rPr>
              <a:t>Mme ERRAKI Siham</a:t>
            </a:r>
          </a:p>
        </p:txBody>
      </p:sp>
      <p:sp>
        <p:nvSpPr>
          <p:cNvPr id="20" name="TextBox 7">
            <a:extLst>
              <a:ext uri="{FF2B5EF4-FFF2-40B4-BE49-F238E27FC236}">
                <a16:creationId xmlns:a16="http://schemas.microsoft.com/office/drawing/2014/main" xmlns="" id="{98974887-C2B6-C020-1C9B-B6B59EEE192B}"/>
              </a:ext>
            </a:extLst>
          </p:cNvPr>
          <p:cNvSpPr txBox="1"/>
          <p:nvPr/>
        </p:nvSpPr>
        <p:spPr>
          <a:xfrm>
            <a:off x="11653579" y="8662579"/>
            <a:ext cx="5955144" cy="861774"/>
          </a:xfrm>
          <a:prstGeom prst="rect">
            <a:avLst/>
          </a:prstGeom>
        </p:spPr>
        <p:txBody>
          <a:bodyPr wrap="square" lIns="0" tIns="0" rIns="0" bIns="0" rtlCol="0" anchor="t">
            <a:spAutoFit/>
          </a:bodyPr>
          <a:lstStyle/>
          <a:p>
            <a:pPr algn="ctr"/>
            <a:r>
              <a:rPr lang="en-US" sz="2800" dirty="0">
                <a:solidFill>
                  <a:srgbClr val="2254C5"/>
                </a:solidFill>
                <a:latin typeface="Montserrat"/>
              </a:rPr>
              <a:t>Tuteur académique : </a:t>
            </a:r>
          </a:p>
          <a:p>
            <a:pPr algn="ctr"/>
            <a:r>
              <a:rPr lang="en-US" sz="2800" dirty="0">
                <a:solidFill>
                  <a:srgbClr val="2254C5"/>
                </a:solidFill>
                <a:latin typeface="Montserrat"/>
              </a:rPr>
              <a:t>Mme OUHMIDA Asmae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117" y="1583433"/>
            <a:ext cx="11996798" cy="997517"/>
          </a:xfrm>
          <a:prstGeom prst="rect">
            <a:avLst/>
          </a:prstGeom>
        </p:spPr>
        <p:txBody>
          <a:bodyPr lIns="0" tIns="0" rIns="0" bIns="0" rtlCol="0" anchor="t">
            <a:spAutoFit/>
          </a:bodyPr>
          <a:lstStyle/>
          <a:p>
            <a:pPr>
              <a:lnSpc>
                <a:spcPts val="8378"/>
              </a:lnSpc>
            </a:pPr>
            <a:r>
              <a:rPr lang="en-US" sz="5984" dirty="0" err="1">
                <a:solidFill>
                  <a:srgbClr val="2254C5"/>
                </a:solidFill>
                <a:latin typeface="Montserrat Bold"/>
              </a:rPr>
              <a:t>Modélisation</a:t>
            </a:r>
            <a:r>
              <a:rPr lang="en-US" sz="5984" dirty="0">
                <a:solidFill>
                  <a:srgbClr val="2254C5"/>
                </a:solidFill>
                <a:latin typeface="Montserrat Bold"/>
              </a:rPr>
              <a:t> des </a:t>
            </a:r>
            <a:r>
              <a:rPr lang="en-US" sz="5984" dirty="0" err="1">
                <a:solidFill>
                  <a:srgbClr val="2254C5"/>
                </a:solidFill>
                <a:latin typeface="Montserrat Bold"/>
              </a:rPr>
              <a:t>données</a:t>
            </a:r>
            <a:endParaRPr lang="en-US" sz="5984" dirty="0">
              <a:solidFill>
                <a:srgbClr val="2254C5"/>
              </a:solidFill>
              <a:latin typeface="Montserrat Bold"/>
            </a:endParaRPr>
          </a:p>
        </p:txBody>
      </p:sp>
      <p:sp>
        <p:nvSpPr>
          <p:cNvPr id="3" name="AutoShape 3"/>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4" name="TextBox 4"/>
          <p:cNvSpPr txBox="1"/>
          <p:nvPr/>
        </p:nvSpPr>
        <p:spPr>
          <a:xfrm>
            <a:off x="1371235" y="482355"/>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sp>
        <p:nvSpPr>
          <p:cNvPr id="6" name="AutoShape 6"/>
          <p:cNvSpPr/>
          <p:nvPr/>
        </p:nvSpPr>
        <p:spPr>
          <a:xfrm>
            <a:off x="0" y="9728445"/>
            <a:ext cx="18395101" cy="0"/>
          </a:xfrm>
          <a:prstGeom prst="line">
            <a:avLst/>
          </a:prstGeom>
          <a:ln w="38100" cap="flat">
            <a:solidFill>
              <a:srgbClr val="2254C5"/>
            </a:solidFill>
            <a:prstDash val="solid"/>
            <a:headEnd type="none" w="sm" len="sm"/>
            <a:tailEnd type="none" w="sm" len="sm"/>
          </a:ln>
        </p:spPr>
        <p:txBody>
          <a:bodyPr/>
          <a:lstStyle/>
          <a:p>
            <a:endParaRPr lang="fr-FR"/>
          </a:p>
        </p:txBody>
      </p:sp>
      <p:sp>
        <p:nvSpPr>
          <p:cNvPr id="43" name="TextBox 43"/>
          <p:cNvSpPr txBox="1"/>
          <p:nvPr/>
        </p:nvSpPr>
        <p:spPr>
          <a:xfrm>
            <a:off x="1365117" y="4075022"/>
            <a:ext cx="5645283" cy="558871"/>
          </a:xfrm>
          <a:prstGeom prst="rect">
            <a:avLst/>
          </a:prstGeom>
        </p:spPr>
        <p:txBody>
          <a:bodyPr wrap="square" lIns="0" tIns="0" rIns="0" bIns="0" rtlCol="0" anchor="t">
            <a:spAutoFit/>
          </a:bodyPr>
          <a:lstStyle/>
          <a:p>
            <a:pPr marL="457200" indent="-457200">
              <a:lnSpc>
                <a:spcPts val="4718"/>
              </a:lnSpc>
              <a:buFont typeface="Arial" panose="020B0604020202020204" pitchFamily="34" charset="0"/>
              <a:buChar char="•"/>
            </a:pPr>
            <a:r>
              <a:rPr lang="en-US" sz="3370" dirty="0" err="1">
                <a:solidFill>
                  <a:srgbClr val="2254C5"/>
                </a:solidFill>
                <a:latin typeface="Montserrat Bold"/>
              </a:rPr>
              <a:t>Création</a:t>
            </a:r>
            <a:r>
              <a:rPr lang="en-US" sz="3370" dirty="0">
                <a:solidFill>
                  <a:srgbClr val="2254C5"/>
                </a:solidFill>
                <a:latin typeface="Montserrat Bold"/>
              </a:rPr>
              <a:t> des </a:t>
            </a:r>
            <a:r>
              <a:rPr lang="en-US" sz="3370" dirty="0" err="1">
                <a:solidFill>
                  <a:srgbClr val="2254C5"/>
                </a:solidFill>
                <a:latin typeface="Montserrat Bold"/>
              </a:rPr>
              <a:t>mesures</a:t>
            </a:r>
            <a:endParaRPr lang="en-US" sz="3370" dirty="0">
              <a:solidFill>
                <a:srgbClr val="2254C5"/>
              </a:solidFill>
              <a:latin typeface="Montserrat Bold"/>
            </a:endParaRPr>
          </a:p>
        </p:txBody>
      </p:sp>
      <p:sp>
        <p:nvSpPr>
          <p:cNvPr id="8" name="TextBox 43">
            <a:extLst>
              <a:ext uri="{FF2B5EF4-FFF2-40B4-BE49-F238E27FC236}">
                <a16:creationId xmlns:a16="http://schemas.microsoft.com/office/drawing/2014/main" xmlns="" id="{A0A59C27-57CE-895E-47F7-BF4B0EBD471D}"/>
              </a:ext>
            </a:extLst>
          </p:cNvPr>
          <p:cNvSpPr txBox="1"/>
          <p:nvPr/>
        </p:nvSpPr>
        <p:spPr>
          <a:xfrm>
            <a:off x="1365117" y="5384643"/>
            <a:ext cx="7245483" cy="1161600"/>
          </a:xfrm>
          <a:prstGeom prst="rect">
            <a:avLst/>
          </a:prstGeom>
        </p:spPr>
        <p:txBody>
          <a:bodyPr wrap="square" lIns="0" tIns="0" rIns="0" bIns="0" rtlCol="0" anchor="t">
            <a:spAutoFit/>
          </a:bodyPr>
          <a:lstStyle/>
          <a:p>
            <a:pPr>
              <a:lnSpc>
                <a:spcPts val="4718"/>
              </a:lnSpc>
            </a:pPr>
            <a:r>
              <a:rPr lang="fr-FR" sz="3370" dirty="0">
                <a:solidFill>
                  <a:srgbClr val="2254C5"/>
                </a:solidFill>
                <a:latin typeface="Montserrat Bold"/>
              </a:rPr>
              <a:t>Profit = total de ventes - total d’achat</a:t>
            </a:r>
            <a:endParaRPr lang="en-US" sz="3370" dirty="0">
              <a:solidFill>
                <a:srgbClr val="2254C5"/>
              </a:solidFill>
              <a:latin typeface="Montserrat Bold"/>
            </a:endParaRPr>
          </a:p>
        </p:txBody>
      </p:sp>
      <p:pic>
        <p:nvPicPr>
          <p:cNvPr id="9" name="image20.png">
            <a:extLst>
              <a:ext uri="{FF2B5EF4-FFF2-40B4-BE49-F238E27FC236}">
                <a16:creationId xmlns:a16="http://schemas.microsoft.com/office/drawing/2014/main" xmlns="" id="{25768F18-C32D-F675-539D-481F08CBB355}"/>
              </a:ext>
            </a:extLst>
          </p:cNvPr>
          <p:cNvPicPr/>
          <p:nvPr/>
        </p:nvPicPr>
        <p:blipFill>
          <a:blip r:embed="rId3"/>
          <a:srcRect/>
          <a:stretch>
            <a:fillRect/>
          </a:stretch>
        </p:blipFill>
        <p:spPr>
          <a:xfrm>
            <a:off x="8305801" y="2914545"/>
            <a:ext cx="9525000" cy="6191353"/>
          </a:xfrm>
          <a:prstGeom prst="rect">
            <a:avLst/>
          </a:prstGeom>
          <a:ln/>
        </p:spPr>
      </p:pic>
      <p:cxnSp>
        <p:nvCxnSpPr>
          <p:cNvPr id="11" name="Connecteur droit avec flèche 10">
            <a:extLst>
              <a:ext uri="{FF2B5EF4-FFF2-40B4-BE49-F238E27FC236}">
                <a16:creationId xmlns:a16="http://schemas.microsoft.com/office/drawing/2014/main" xmlns="" id="{30535E20-C76F-308A-D099-4812B279FB5C}"/>
              </a:ext>
            </a:extLst>
          </p:cNvPr>
          <p:cNvCxnSpPr>
            <a:cxnSpLocks/>
          </p:cNvCxnSpPr>
          <p:nvPr/>
        </p:nvCxnSpPr>
        <p:spPr>
          <a:xfrm flipV="1">
            <a:off x="7924800" y="3695700"/>
            <a:ext cx="1600200" cy="18288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304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116" y="1583433"/>
            <a:ext cx="14713083" cy="960006"/>
          </a:xfrm>
          <a:prstGeom prst="rect">
            <a:avLst/>
          </a:prstGeom>
        </p:spPr>
        <p:txBody>
          <a:bodyPr wrap="square" lIns="0" tIns="0" rIns="0" bIns="0" rtlCol="0" anchor="t">
            <a:spAutoFit/>
          </a:bodyPr>
          <a:lstStyle/>
          <a:p>
            <a:pPr>
              <a:lnSpc>
                <a:spcPts val="8378"/>
              </a:lnSpc>
            </a:pPr>
            <a:r>
              <a:rPr lang="en-US" sz="4800" dirty="0" err="1">
                <a:solidFill>
                  <a:srgbClr val="2254C5"/>
                </a:solidFill>
                <a:latin typeface="Montserrat Bold"/>
              </a:rPr>
              <a:t>Création</a:t>
            </a:r>
            <a:r>
              <a:rPr lang="en-US" sz="4800" dirty="0">
                <a:solidFill>
                  <a:srgbClr val="2254C5"/>
                </a:solidFill>
                <a:latin typeface="Montserrat Bold"/>
              </a:rPr>
              <a:t> et </a:t>
            </a:r>
            <a:r>
              <a:rPr lang="en-US" sz="4800" dirty="0" err="1">
                <a:solidFill>
                  <a:srgbClr val="2254C5"/>
                </a:solidFill>
                <a:latin typeface="Montserrat Bold"/>
              </a:rPr>
              <a:t>l’analyse</a:t>
            </a:r>
            <a:r>
              <a:rPr lang="en-US" sz="4800" dirty="0">
                <a:solidFill>
                  <a:srgbClr val="2254C5"/>
                </a:solidFill>
                <a:latin typeface="Montserrat Bold"/>
              </a:rPr>
              <a:t> des </a:t>
            </a:r>
            <a:r>
              <a:rPr lang="en-US" sz="4800" dirty="0" err="1">
                <a:solidFill>
                  <a:srgbClr val="2254C5"/>
                </a:solidFill>
                <a:latin typeface="Montserrat Bold"/>
              </a:rPr>
              <a:t>visualisations</a:t>
            </a:r>
            <a:endParaRPr lang="en-US" sz="4800" dirty="0">
              <a:solidFill>
                <a:srgbClr val="2254C5"/>
              </a:solidFill>
              <a:latin typeface="Montserrat Bold"/>
            </a:endParaRPr>
          </a:p>
        </p:txBody>
      </p:sp>
      <p:sp>
        <p:nvSpPr>
          <p:cNvPr id="3" name="AutoShape 3"/>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4" name="TextBox 4"/>
          <p:cNvSpPr txBox="1"/>
          <p:nvPr/>
        </p:nvSpPr>
        <p:spPr>
          <a:xfrm>
            <a:off x="1371235" y="482355"/>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Complément 4" title="Microsoft Power BI">
                <a:extLst>
                  <a:ext uri="{FF2B5EF4-FFF2-40B4-BE49-F238E27FC236}">
                    <a16:creationId xmlns:a16="http://schemas.microsoft.com/office/drawing/2014/main" xmlns="" id="{EB7AEDF2-8069-5C10-20E4-97D0C385F5C9}"/>
                  </a:ext>
                </a:extLst>
              </p:cNvPr>
              <p:cNvGraphicFramePr>
                <a:graphicFrameLocks noGrp="1"/>
              </p:cNvGraphicFramePr>
              <p:nvPr>
                <p:extLst>
                  <p:ext uri="{D42A27DB-BD31-4B8C-83A1-F6EECF244321}">
                    <p14:modId xmlns:p14="http://schemas.microsoft.com/office/powerpoint/2010/main" val="3853270708"/>
                  </p:ext>
                </p:extLst>
              </p:nvPr>
            </p:nvGraphicFramePr>
            <p:xfrm>
              <a:off x="0" y="2933699"/>
              <a:ext cx="18288000" cy="7366741"/>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5" name="Complément 4" title="Microsoft Power BI">
                <a:extLst>
                  <a:ext uri="{FF2B5EF4-FFF2-40B4-BE49-F238E27FC236}">
                    <a16:creationId xmlns:a16="http://schemas.microsoft.com/office/drawing/2014/main" id="{EB7AEDF2-8069-5C10-20E4-97D0C385F5C9}"/>
                  </a:ext>
                </a:extLst>
              </p:cNvPr>
              <p:cNvPicPr>
                <a:picLocks noGrp="1" noRot="1" noChangeAspect="1" noMove="1" noResize="1" noEditPoints="1" noAdjustHandles="1" noChangeArrowheads="1" noChangeShapeType="1"/>
              </p:cNvPicPr>
              <p:nvPr/>
            </p:nvPicPr>
            <p:blipFill>
              <a:blip r:embed="rId4"/>
              <a:stretch>
                <a:fillRect/>
              </a:stretch>
            </p:blipFill>
            <p:spPr>
              <a:xfrm>
                <a:off x="0" y="2933699"/>
                <a:ext cx="18288000" cy="7366741"/>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pplication 5"/>
              <p:cNvGraphicFramePr>
                <a:graphicFrameLocks noGrp="1"/>
              </p:cNvGraphicFramePr>
              <p:nvPr>
                <p:extLst>
                  <p:ext uri="{D42A27DB-BD31-4B8C-83A1-F6EECF244321}">
                    <p14:modId xmlns:p14="http://schemas.microsoft.com/office/powerpoint/2010/main" val="2113309008"/>
                  </p:ext>
                </p:extLst>
              </p:nvPr>
            </p:nvGraphicFramePr>
            <p:xfrm>
              <a:off x="4648200" y="2428875"/>
              <a:ext cx="9144000" cy="542925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6" name="Application 5"/>
              <p:cNvPicPr>
                <a:picLocks noGrp="1" noRot="1" noChangeAspect="1" noMove="1" noResize="1" noEditPoints="1" noAdjustHandles="1" noChangeArrowheads="1" noChangeShapeType="1"/>
              </p:cNvPicPr>
              <p:nvPr/>
            </p:nvPicPr>
            <p:blipFill>
              <a:blip r:embed="rId6">
                <a:clrChange>
                  <a:clrFrom>
                    <a:prstClr val="black"/>
                  </a:clrFrom>
                  <a:clrTo>
                    <a:prstClr val="black">
                      <a:alpha val="0"/>
                    </a:prstClr>
                  </a:clrTo>
                </a:clrChange>
              </a:blip>
              <a:stretch>
                <a:fillRect/>
              </a:stretch>
            </p:blipFill>
            <p:spPr>
              <a:xfrm>
                <a:off x="4648200" y="2428875"/>
                <a:ext cx="9144000" cy="5429250"/>
              </a:xfrm>
              <a:prstGeom prst="rect">
                <a:avLst/>
              </a:prstGeom>
            </p:spPr>
          </p:pic>
        </mc:Fallback>
      </mc:AlternateContent>
    </p:spTree>
    <p:extLst>
      <p:ext uri="{BB962C8B-B14F-4D97-AF65-F5344CB8AC3E}">
        <p14:creationId xmlns:p14="http://schemas.microsoft.com/office/powerpoint/2010/main" val="695941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40" name="TextBox 40"/>
          <p:cNvSpPr txBox="1"/>
          <p:nvPr/>
        </p:nvSpPr>
        <p:spPr>
          <a:xfrm>
            <a:off x="1371235" y="1119212"/>
            <a:ext cx="13563965" cy="1224181"/>
          </a:xfrm>
          <a:prstGeom prst="rect">
            <a:avLst/>
          </a:prstGeom>
        </p:spPr>
        <p:txBody>
          <a:bodyPr wrap="square" lIns="0" tIns="0" rIns="0" bIns="0" rtlCol="0" anchor="t">
            <a:spAutoFit/>
          </a:bodyPr>
          <a:lstStyle/>
          <a:p>
            <a:pPr>
              <a:lnSpc>
                <a:spcPts val="10318"/>
              </a:lnSpc>
            </a:pPr>
            <a:r>
              <a:rPr lang="en-US" sz="7370" dirty="0">
                <a:solidFill>
                  <a:srgbClr val="2254C5"/>
                </a:solidFill>
                <a:latin typeface="Montserrat Bold"/>
              </a:rPr>
              <a:t>6. Partage des </a:t>
            </a:r>
            <a:r>
              <a:rPr lang="en-US" sz="7370" dirty="0" err="1">
                <a:solidFill>
                  <a:srgbClr val="2254C5"/>
                </a:solidFill>
                <a:latin typeface="Montserrat Bold"/>
              </a:rPr>
              <a:t>résultats</a:t>
            </a:r>
            <a:endParaRPr lang="en-US" sz="7370" dirty="0">
              <a:solidFill>
                <a:srgbClr val="2254C5"/>
              </a:solidFill>
              <a:latin typeface="Montserrat Bold"/>
            </a:endParaRPr>
          </a:p>
        </p:txBody>
      </p:sp>
      <p:sp>
        <p:nvSpPr>
          <p:cNvPr id="43" name="TextBox 43"/>
          <p:cNvSpPr txBox="1"/>
          <p:nvPr/>
        </p:nvSpPr>
        <p:spPr>
          <a:xfrm>
            <a:off x="1295400" y="482355"/>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pic>
        <p:nvPicPr>
          <p:cNvPr id="51" name="Image 50">
            <a:extLst>
              <a:ext uri="{FF2B5EF4-FFF2-40B4-BE49-F238E27FC236}">
                <a16:creationId xmlns:a16="http://schemas.microsoft.com/office/drawing/2014/main" xmlns="" id="{090B98F7-1375-E242-9FF5-49B91CC3D8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8559" y="875583"/>
            <a:ext cx="5293923" cy="9411417"/>
          </a:xfrm>
          <a:prstGeom prst="rect">
            <a:avLst/>
          </a:prstGeom>
        </p:spPr>
      </p:pic>
      <p:pic>
        <p:nvPicPr>
          <p:cNvPr id="53" name="Image 52">
            <a:extLst>
              <a:ext uri="{FF2B5EF4-FFF2-40B4-BE49-F238E27FC236}">
                <a16:creationId xmlns:a16="http://schemas.microsoft.com/office/drawing/2014/main" xmlns="" id="{1DCD3224-4B15-4559-0F24-7FDD9AEBC59F}"/>
              </a:ext>
            </a:extLst>
          </p:cNvPr>
          <p:cNvPicPr>
            <a:picLocks noChangeAspect="1"/>
          </p:cNvPicPr>
          <p:nvPr/>
        </p:nvPicPr>
        <p:blipFill>
          <a:blip r:embed="rId4"/>
          <a:stretch>
            <a:fillRect/>
          </a:stretch>
        </p:blipFill>
        <p:spPr>
          <a:xfrm>
            <a:off x="320838" y="2557926"/>
            <a:ext cx="6460283" cy="3337813"/>
          </a:xfrm>
          <a:prstGeom prst="rect">
            <a:avLst/>
          </a:prstGeom>
        </p:spPr>
      </p:pic>
      <p:pic>
        <p:nvPicPr>
          <p:cNvPr id="55" name="Image 54">
            <a:extLst>
              <a:ext uri="{FF2B5EF4-FFF2-40B4-BE49-F238E27FC236}">
                <a16:creationId xmlns:a16="http://schemas.microsoft.com/office/drawing/2014/main" xmlns="" id="{CD09508D-743E-72C5-F92D-F20BF4ED14F9}"/>
              </a:ext>
            </a:extLst>
          </p:cNvPr>
          <p:cNvPicPr>
            <a:picLocks noChangeAspect="1"/>
          </p:cNvPicPr>
          <p:nvPr/>
        </p:nvPicPr>
        <p:blipFill>
          <a:blip r:embed="rId5"/>
          <a:stretch>
            <a:fillRect/>
          </a:stretch>
        </p:blipFill>
        <p:spPr>
          <a:xfrm>
            <a:off x="5463331" y="6016544"/>
            <a:ext cx="7258406" cy="3425060"/>
          </a:xfrm>
          <a:prstGeom prst="rect">
            <a:avLst/>
          </a:prstGeom>
        </p:spPr>
      </p:pic>
      <p:sp>
        <p:nvSpPr>
          <p:cNvPr id="56" name="Flèche : courbe vers la gauche 55">
            <a:extLst>
              <a:ext uri="{FF2B5EF4-FFF2-40B4-BE49-F238E27FC236}">
                <a16:creationId xmlns:a16="http://schemas.microsoft.com/office/drawing/2014/main" xmlns="" id="{B263E9DE-C913-E12F-A8CB-7964B203D6B3}"/>
              </a:ext>
            </a:extLst>
          </p:cNvPr>
          <p:cNvSpPr/>
          <p:nvPr/>
        </p:nvSpPr>
        <p:spPr>
          <a:xfrm rot="12596995">
            <a:off x="11415247" y="3006261"/>
            <a:ext cx="1287515" cy="3657023"/>
          </a:xfrm>
          <a:prstGeom prst="curvedLeftArrow">
            <a:avLst>
              <a:gd name="adj1" fmla="val 25000"/>
              <a:gd name="adj2" fmla="val 49093"/>
              <a:gd name="adj3" fmla="val 32225"/>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sp>
        <p:nvSpPr>
          <p:cNvPr id="57" name="Flèche : courbe vers la gauche 56">
            <a:extLst>
              <a:ext uri="{FF2B5EF4-FFF2-40B4-BE49-F238E27FC236}">
                <a16:creationId xmlns:a16="http://schemas.microsoft.com/office/drawing/2014/main" xmlns="" id="{1E38E76D-B971-9960-4026-DBB958D79962}"/>
              </a:ext>
            </a:extLst>
          </p:cNvPr>
          <p:cNvSpPr/>
          <p:nvPr/>
        </p:nvSpPr>
        <p:spPr>
          <a:xfrm rot="17950355" flipH="1">
            <a:off x="2571287" y="5394242"/>
            <a:ext cx="1038253" cy="4808898"/>
          </a:xfrm>
          <a:prstGeom prst="curvedLeftArrow">
            <a:avLst>
              <a:gd name="adj1" fmla="val 25000"/>
              <a:gd name="adj2" fmla="val 49093"/>
              <a:gd name="adj3" fmla="val 32225"/>
            </a:avLst>
          </a:prstGeom>
          <a:solidFill>
            <a:srgbClr val="FF0000"/>
          </a:solidFill>
          <a:ln>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dirty="0">
              <a:solidFill>
                <a:schemeClr val="tx1"/>
              </a:solidFill>
            </a:endParaRPr>
          </a:p>
        </p:txBody>
      </p:sp>
      <p:sp>
        <p:nvSpPr>
          <p:cNvPr id="58" name="TextBox 43">
            <a:extLst>
              <a:ext uri="{FF2B5EF4-FFF2-40B4-BE49-F238E27FC236}">
                <a16:creationId xmlns:a16="http://schemas.microsoft.com/office/drawing/2014/main" xmlns="" id="{A73596F4-7885-EABE-100D-9C624FC9B6BB}"/>
              </a:ext>
            </a:extLst>
          </p:cNvPr>
          <p:cNvSpPr txBox="1"/>
          <p:nvPr/>
        </p:nvSpPr>
        <p:spPr>
          <a:xfrm>
            <a:off x="2150499" y="5814277"/>
            <a:ext cx="5645283" cy="528093"/>
          </a:xfrm>
          <a:prstGeom prst="rect">
            <a:avLst/>
          </a:prstGeom>
        </p:spPr>
        <p:txBody>
          <a:bodyPr wrap="square" lIns="0" tIns="0" rIns="0" bIns="0" rtlCol="0" anchor="t">
            <a:spAutoFit/>
          </a:bodyPr>
          <a:lstStyle/>
          <a:p>
            <a:pPr>
              <a:lnSpc>
                <a:spcPts val="4718"/>
              </a:lnSpc>
            </a:pPr>
            <a:r>
              <a:rPr lang="en-US" sz="2000" dirty="0">
                <a:solidFill>
                  <a:srgbClr val="2254C5"/>
                </a:solidFill>
                <a:latin typeface="Montserrat Bold"/>
              </a:rPr>
              <a:t>Power BI Desktop</a:t>
            </a:r>
          </a:p>
        </p:txBody>
      </p:sp>
      <p:sp>
        <p:nvSpPr>
          <p:cNvPr id="59" name="TextBox 43">
            <a:extLst>
              <a:ext uri="{FF2B5EF4-FFF2-40B4-BE49-F238E27FC236}">
                <a16:creationId xmlns:a16="http://schemas.microsoft.com/office/drawing/2014/main" xmlns="" id="{1746F390-990A-88CD-0F06-EC0ED813EB36}"/>
              </a:ext>
            </a:extLst>
          </p:cNvPr>
          <p:cNvSpPr txBox="1"/>
          <p:nvPr/>
        </p:nvSpPr>
        <p:spPr>
          <a:xfrm>
            <a:off x="7876281" y="9361605"/>
            <a:ext cx="5645283" cy="528093"/>
          </a:xfrm>
          <a:prstGeom prst="rect">
            <a:avLst/>
          </a:prstGeom>
        </p:spPr>
        <p:txBody>
          <a:bodyPr wrap="square" lIns="0" tIns="0" rIns="0" bIns="0" rtlCol="0" anchor="t">
            <a:spAutoFit/>
          </a:bodyPr>
          <a:lstStyle/>
          <a:p>
            <a:pPr>
              <a:lnSpc>
                <a:spcPts val="4718"/>
              </a:lnSpc>
            </a:pPr>
            <a:r>
              <a:rPr lang="en-US" sz="2000" dirty="0">
                <a:solidFill>
                  <a:srgbClr val="2254C5"/>
                </a:solidFill>
                <a:latin typeface="Montserrat Bold"/>
              </a:rPr>
              <a:t>Power BI Service</a:t>
            </a:r>
          </a:p>
        </p:txBody>
      </p:sp>
      <p:sp>
        <p:nvSpPr>
          <p:cNvPr id="60" name="TextBox 43">
            <a:extLst>
              <a:ext uri="{FF2B5EF4-FFF2-40B4-BE49-F238E27FC236}">
                <a16:creationId xmlns:a16="http://schemas.microsoft.com/office/drawing/2014/main" xmlns="" id="{9421B619-B4B3-DD1A-EE39-F0F043190962}"/>
              </a:ext>
            </a:extLst>
          </p:cNvPr>
          <p:cNvSpPr txBox="1"/>
          <p:nvPr/>
        </p:nvSpPr>
        <p:spPr>
          <a:xfrm>
            <a:off x="14630400" y="9402555"/>
            <a:ext cx="5645283" cy="528093"/>
          </a:xfrm>
          <a:prstGeom prst="rect">
            <a:avLst/>
          </a:prstGeom>
        </p:spPr>
        <p:txBody>
          <a:bodyPr wrap="square" lIns="0" tIns="0" rIns="0" bIns="0" rtlCol="0" anchor="t">
            <a:spAutoFit/>
          </a:bodyPr>
          <a:lstStyle/>
          <a:p>
            <a:pPr>
              <a:lnSpc>
                <a:spcPts val="4718"/>
              </a:lnSpc>
            </a:pPr>
            <a:r>
              <a:rPr lang="en-US" sz="2000" dirty="0">
                <a:solidFill>
                  <a:srgbClr val="2254C5"/>
                </a:solidFill>
                <a:latin typeface="Montserrat Bold"/>
              </a:rPr>
              <a:t>Power BI Mobile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4" name="AutoShape 4"/>
          <p:cNvSpPr/>
          <p:nvPr/>
        </p:nvSpPr>
        <p:spPr>
          <a:xfrm>
            <a:off x="0" y="9867900"/>
            <a:ext cx="18395101" cy="0"/>
          </a:xfrm>
          <a:prstGeom prst="line">
            <a:avLst/>
          </a:prstGeom>
          <a:ln w="38100" cap="flat">
            <a:solidFill>
              <a:srgbClr val="2254C5"/>
            </a:solidFill>
            <a:prstDash val="solid"/>
            <a:headEnd type="none" w="sm" len="sm"/>
            <a:tailEnd type="none" w="sm" len="sm"/>
          </a:ln>
        </p:spPr>
        <p:txBody>
          <a:bodyPr/>
          <a:lstStyle/>
          <a:p>
            <a:endParaRPr lang="fr-FR"/>
          </a:p>
        </p:txBody>
      </p:sp>
      <p:sp>
        <p:nvSpPr>
          <p:cNvPr id="10" name="TextBox 10"/>
          <p:cNvSpPr txBox="1"/>
          <p:nvPr/>
        </p:nvSpPr>
        <p:spPr>
          <a:xfrm>
            <a:off x="6172200" y="1383189"/>
            <a:ext cx="5105765" cy="1169511"/>
          </a:xfrm>
          <a:prstGeom prst="rect">
            <a:avLst/>
          </a:prstGeom>
        </p:spPr>
        <p:txBody>
          <a:bodyPr wrap="square" lIns="0" tIns="0" rIns="0" bIns="0" rtlCol="0" anchor="t">
            <a:spAutoFit/>
          </a:bodyPr>
          <a:lstStyle/>
          <a:p>
            <a:pPr>
              <a:lnSpc>
                <a:spcPts val="9604"/>
              </a:lnSpc>
            </a:pPr>
            <a:r>
              <a:rPr lang="en-US" sz="6860" dirty="0">
                <a:solidFill>
                  <a:srgbClr val="2254C5"/>
                </a:solidFill>
                <a:latin typeface="Montserrat Bold"/>
              </a:rPr>
              <a:t>Conclusion</a:t>
            </a:r>
          </a:p>
        </p:txBody>
      </p:sp>
      <p:sp>
        <p:nvSpPr>
          <p:cNvPr id="13" name="TextBox 13"/>
          <p:cNvSpPr txBox="1"/>
          <p:nvPr/>
        </p:nvSpPr>
        <p:spPr>
          <a:xfrm>
            <a:off x="1371235" y="482355"/>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pic>
        <p:nvPicPr>
          <p:cNvPr id="18" name="Image 17">
            <a:extLst>
              <a:ext uri="{FF2B5EF4-FFF2-40B4-BE49-F238E27FC236}">
                <a16:creationId xmlns:a16="http://schemas.microsoft.com/office/drawing/2014/main" xmlns="" id="{D6BA7B34-CD35-93FE-5851-37254653D2BB}"/>
              </a:ext>
            </a:extLst>
          </p:cNvPr>
          <p:cNvPicPr>
            <a:picLocks noChangeAspect="1"/>
          </p:cNvPicPr>
          <p:nvPr/>
        </p:nvPicPr>
        <p:blipFill>
          <a:blip r:embed="rId3"/>
          <a:stretch>
            <a:fillRect/>
          </a:stretch>
        </p:blipFill>
        <p:spPr>
          <a:xfrm>
            <a:off x="10210800" y="3175715"/>
            <a:ext cx="5638800" cy="4290262"/>
          </a:xfrm>
          <a:prstGeom prst="rect">
            <a:avLst/>
          </a:prstGeom>
        </p:spPr>
      </p:pic>
      <p:pic>
        <p:nvPicPr>
          <p:cNvPr id="22" name="Image 21">
            <a:extLst>
              <a:ext uri="{FF2B5EF4-FFF2-40B4-BE49-F238E27FC236}">
                <a16:creationId xmlns:a16="http://schemas.microsoft.com/office/drawing/2014/main" xmlns="" id="{54A2B4D2-DFD2-0582-FBA9-9C3BBFA16634}"/>
              </a:ext>
            </a:extLst>
          </p:cNvPr>
          <p:cNvPicPr>
            <a:picLocks noChangeAspect="1"/>
          </p:cNvPicPr>
          <p:nvPr/>
        </p:nvPicPr>
        <p:blipFill>
          <a:blip r:embed="rId4"/>
          <a:stretch>
            <a:fillRect/>
          </a:stretch>
        </p:blipFill>
        <p:spPr>
          <a:xfrm>
            <a:off x="2574862" y="3260935"/>
            <a:ext cx="5502339" cy="421995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8" name="TextBox 8"/>
          <p:cNvSpPr txBox="1"/>
          <p:nvPr/>
        </p:nvSpPr>
        <p:spPr>
          <a:xfrm>
            <a:off x="3166571" y="3390900"/>
            <a:ext cx="15228530" cy="2205925"/>
          </a:xfrm>
          <a:prstGeom prst="rect">
            <a:avLst/>
          </a:prstGeom>
        </p:spPr>
        <p:txBody>
          <a:bodyPr wrap="square" lIns="0" tIns="0" rIns="0" bIns="0" rtlCol="0" anchor="t">
            <a:spAutoFit/>
          </a:bodyPr>
          <a:lstStyle/>
          <a:p>
            <a:pPr>
              <a:lnSpc>
                <a:spcPts val="20345"/>
              </a:lnSpc>
            </a:pPr>
            <a:r>
              <a:rPr lang="en-US" sz="6600" dirty="0">
                <a:solidFill>
                  <a:srgbClr val="FFFFFF"/>
                </a:solidFill>
                <a:latin typeface="Montserrat Bold"/>
              </a:rPr>
              <a:t>Merci pour </a:t>
            </a:r>
            <a:r>
              <a:rPr lang="en-US" sz="6600" dirty="0" err="1">
                <a:solidFill>
                  <a:srgbClr val="FFFFFF"/>
                </a:solidFill>
                <a:latin typeface="Montserrat Bold"/>
              </a:rPr>
              <a:t>votre</a:t>
            </a:r>
            <a:r>
              <a:rPr lang="en-US" sz="6600" dirty="0">
                <a:solidFill>
                  <a:srgbClr val="FFFFFF"/>
                </a:solidFill>
                <a:latin typeface="Montserrat Bold"/>
              </a:rPr>
              <a:t> attention</a:t>
            </a:r>
          </a:p>
        </p:txBody>
      </p:sp>
      <p:sp>
        <p:nvSpPr>
          <p:cNvPr id="11" name="AutoShape 11"/>
          <p:cNvSpPr/>
          <p:nvPr/>
        </p:nvSpPr>
        <p:spPr>
          <a:xfrm>
            <a:off x="0" y="9700628"/>
            <a:ext cx="18395101" cy="0"/>
          </a:xfrm>
          <a:prstGeom prst="line">
            <a:avLst/>
          </a:prstGeom>
          <a:ln w="38100" cap="flat">
            <a:solidFill>
              <a:srgbClr val="FFFFFF"/>
            </a:solidFill>
            <a:prstDash val="solid"/>
            <a:headEnd type="none" w="sm" len="sm"/>
            <a:tailEnd type="none" w="sm" len="sm"/>
          </a:ln>
        </p:spPr>
        <p:txBody>
          <a:bodyPr/>
          <a:lstStyle/>
          <a:p>
            <a:endParaRPr lang="fr-FR"/>
          </a:p>
        </p:txBody>
      </p:sp>
      <p:sp>
        <p:nvSpPr>
          <p:cNvPr id="12" name="AutoShape 12"/>
          <p:cNvSpPr/>
          <p:nvPr/>
        </p:nvSpPr>
        <p:spPr>
          <a:xfrm>
            <a:off x="11850061" y="633531"/>
            <a:ext cx="6437939" cy="0"/>
          </a:xfrm>
          <a:prstGeom prst="line">
            <a:avLst/>
          </a:prstGeom>
          <a:ln w="28575" cap="flat">
            <a:solidFill>
              <a:srgbClr val="FFFFFF"/>
            </a:solidFill>
            <a:prstDash val="solid"/>
            <a:headEnd type="none" w="sm" len="sm"/>
            <a:tailEnd type="none" w="sm" len="sm"/>
          </a:ln>
        </p:spPr>
        <p:txBody>
          <a:bodyPr/>
          <a:lstStyle/>
          <a:p>
            <a:endParaRPr lang="fr-FR"/>
          </a:p>
        </p:txBody>
      </p:sp>
      <p:sp>
        <p:nvSpPr>
          <p:cNvPr id="13" name="TextBox 13"/>
          <p:cNvSpPr txBox="1"/>
          <p:nvPr/>
        </p:nvSpPr>
        <p:spPr>
          <a:xfrm>
            <a:off x="1371235" y="454538"/>
            <a:ext cx="1707850" cy="288136"/>
          </a:xfrm>
          <a:prstGeom prst="rect">
            <a:avLst/>
          </a:prstGeom>
        </p:spPr>
        <p:txBody>
          <a:bodyPr lIns="0" tIns="0" rIns="0" bIns="0" rtlCol="0" anchor="t">
            <a:spAutoFit/>
          </a:bodyPr>
          <a:lstStyle/>
          <a:p>
            <a:pPr>
              <a:lnSpc>
                <a:spcPts val="2318"/>
              </a:lnSpc>
            </a:pPr>
            <a:r>
              <a:rPr lang="en-US" sz="1656">
                <a:solidFill>
                  <a:srgbClr val="FFFFFF"/>
                </a:solidFill>
                <a:latin typeface="Montserrat Classic"/>
              </a:rPr>
              <a:t>Your Logo</a:t>
            </a:r>
          </a:p>
        </p:txBody>
      </p:sp>
      <p:sp>
        <p:nvSpPr>
          <p:cNvPr id="14" name="TextBox 14"/>
          <p:cNvSpPr txBox="1"/>
          <p:nvPr/>
        </p:nvSpPr>
        <p:spPr>
          <a:xfrm>
            <a:off x="5810077" y="454538"/>
            <a:ext cx="2586480" cy="288136"/>
          </a:xfrm>
          <a:prstGeom prst="rect">
            <a:avLst/>
          </a:prstGeom>
        </p:spPr>
        <p:txBody>
          <a:bodyPr lIns="0" tIns="0" rIns="0" bIns="0" rtlCol="0" anchor="t">
            <a:spAutoFit/>
          </a:bodyPr>
          <a:lstStyle/>
          <a:p>
            <a:pPr>
              <a:lnSpc>
                <a:spcPts val="2318"/>
              </a:lnSpc>
            </a:pPr>
            <a:r>
              <a:rPr lang="en-US" sz="1656">
                <a:solidFill>
                  <a:srgbClr val="FFFFFF"/>
                </a:solidFill>
                <a:latin typeface="Montserrat Classic"/>
              </a:rPr>
              <a:t>Date//Time//Year</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952154" y="1491699"/>
            <a:ext cx="14383689" cy="1410643"/>
          </a:xfrm>
          <a:prstGeom prst="rect">
            <a:avLst/>
          </a:prstGeom>
        </p:spPr>
        <p:txBody>
          <a:bodyPr wrap="square" lIns="0" tIns="0" rIns="0" bIns="0" rtlCol="0" anchor="t">
            <a:spAutoFit/>
          </a:bodyPr>
          <a:lstStyle/>
          <a:p>
            <a:pPr algn="ctr">
              <a:lnSpc>
                <a:spcPts val="10951"/>
              </a:lnSpc>
            </a:pPr>
            <a:r>
              <a:rPr lang="en-US" sz="9360" dirty="0">
                <a:solidFill>
                  <a:srgbClr val="2254C5"/>
                </a:solidFill>
                <a:latin typeface="Montserrat Bold"/>
              </a:rPr>
              <a:t>Plan de présentation</a:t>
            </a:r>
          </a:p>
        </p:txBody>
      </p:sp>
      <p:sp>
        <p:nvSpPr>
          <p:cNvPr id="5" name="TextBox 5"/>
          <p:cNvSpPr txBox="1"/>
          <p:nvPr/>
        </p:nvSpPr>
        <p:spPr>
          <a:xfrm>
            <a:off x="1371235" y="454538"/>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sp>
        <p:nvSpPr>
          <p:cNvPr id="7" name="AutoShape 7"/>
          <p:cNvSpPr/>
          <p:nvPr/>
        </p:nvSpPr>
        <p:spPr>
          <a:xfrm>
            <a:off x="11850061" y="633531"/>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8" name="TextBox 4">
            <a:extLst>
              <a:ext uri="{FF2B5EF4-FFF2-40B4-BE49-F238E27FC236}">
                <a16:creationId xmlns:a16="http://schemas.microsoft.com/office/drawing/2014/main" xmlns="" id="{9780AEB9-EF2C-FAFF-37BB-01A2F620B1E5}"/>
              </a:ext>
            </a:extLst>
          </p:cNvPr>
          <p:cNvSpPr txBox="1"/>
          <p:nvPr/>
        </p:nvSpPr>
        <p:spPr>
          <a:xfrm>
            <a:off x="543242" y="3493800"/>
            <a:ext cx="6962274" cy="1267078"/>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1. Introduction</a:t>
            </a:r>
            <a:endParaRPr lang="en-US" sz="7200" dirty="0">
              <a:solidFill>
                <a:srgbClr val="2254C5"/>
              </a:solidFill>
              <a:latin typeface="Montserrat Bold"/>
            </a:endParaRPr>
          </a:p>
        </p:txBody>
      </p:sp>
      <p:sp>
        <p:nvSpPr>
          <p:cNvPr id="9" name="TextBox 4">
            <a:extLst>
              <a:ext uri="{FF2B5EF4-FFF2-40B4-BE49-F238E27FC236}">
                <a16:creationId xmlns:a16="http://schemas.microsoft.com/office/drawing/2014/main" xmlns="" id="{4C9DD11D-1725-3B75-2726-0C8116343E60}"/>
              </a:ext>
            </a:extLst>
          </p:cNvPr>
          <p:cNvSpPr txBox="1"/>
          <p:nvPr/>
        </p:nvSpPr>
        <p:spPr>
          <a:xfrm>
            <a:off x="359552" y="5700627"/>
            <a:ext cx="8333874" cy="1229119"/>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3. Problématique</a:t>
            </a:r>
          </a:p>
        </p:txBody>
      </p:sp>
      <p:sp>
        <p:nvSpPr>
          <p:cNvPr id="10" name="TextBox 4">
            <a:extLst>
              <a:ext uri="{FF2B5EF4-FFF2-40B4-BE49-F238E27FC236}">
                <a16:creationId xmlns:a16="http://schemas.microsoft.com/office/drawing/2014/main" xmlns="" id="{AEE6CE8A-CC5E-397E-C9F0-A52DD5F3F1BB}"/>
              </a:ext>
            </a:extLst>
          </p:cNvPr>
          <p:cNvSpPr txBox="1"/>
          <p:nvPr/>
        </p:nvSpPr>
        <p:spPr>
          <a:xfrm>
            <a:off x="0" y="6974776"/>
            <a:ext cx="6962274" cy="1267078"/>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5. Power BI</a:t>
            </a:r>
          </a:p>
        </p:txBody>
      </p:sp>
      <p:sp>
        <p:nvSpPr>
          <p:cNvPr id="11" name="TextBox 4">
            <a:extLst>
              <a:ext uri="{FF2B5EF4-FFF2-40B4-BE49-F238E27FC236}">
                <a16:creationId xmlns:a16="http://schemas.microsoft.com/office/drawing/2014/main" xmlns="" id="{3918CDA8-0F02-B905-01F6-AF90402981DC}"/>
              </a:ext>
            </a:extLst>
          </p:cNvPr>
          <p:cNvSpPr txBox="1"/>
          <p:nvPr/>
        </p:nvSpPr>
        <p:spPr>
          <a:xfrm>
            <a:off x="7519371" y="3956680"/>
            <a:ext cx="10896600" cy="1661993"/>
          </a:xfrm>
          <a:prstGeom prst="rect">
            <a:avLst/>
          </a:prstGeom>
        </p:spPr>
        <p:txBody>
          <a:bodyPr wrap="square" lIns="0" tIns="0" rIns="0" bIns="0" rtlCol="0" anchor="t">
            <a:spAutoFit/>
          </a:bodyPr>
          <a:lstStyle/>
          <a:p>
            <a:pPr algn="ctr"/>
            <a:r>
              <a:rPr lang="en-US" sz="5400" dirty="0">
                <a:solidFill>
                  <a:srgbClr val="2254C5"/>
                </a:solidFill>
                <a:latin typeface="Montserrat Bold"/>
              </a:rPr>
              <a:t>2. Présentation de</a:t>
            </a:r>
          </a:p>
          <a:p>
            <a:pPr algn="ctr"/>
            <a:r>
              <a:rPr lang="en-US" sz="5400" dirty="0">
                <a:solidFill>
                  <a:srgbClr val="2254C5"/>
                </a:solidFill>
                <a:latin typeface="Montserrat Bold"/>
              </a:rPr>
              <a:t> l’entreprise</a:t>
            </a:r>
          </a:p>
        </p:txBody>
      </p:sp>
      <p:sp>
        <p:nvSpPr>
          <p:cNvPr id="12" name="TextBox 4">
            <a:extLst>
              <a:ext uri="{FF2B5EF4-FFF2-40B4-BE49-F238E27FC236}">
                <a16:creationId xmlns:a16="http://schemas.microsoft.com/office/drawing/2014/main" xmlns="" id="{7EB6298C-2570-8680-4BFE-8A9420F38E60}"/>
              </a:ext>
            </a:extLst>
          </p:cNvPr>
          <p:cNvSpPr txBox="1"/>
          <p:nvPr/>
        </p:nvSpPr>
        <p:spPr>
          <a:xfrm>
            <a:off x="381000" y="8286885"/>
            <a:ext cx="6962274" cy="1267078"/>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7. Réalisation</a:t>
            </a:r>
          </a:p>
        </p:txBody>
      </p:sp>
      <p:sp>
        <p:nvSpPr>
          <p:cNvPr id="13" name="TextBox 4">
            <a:extLst>
              <a:ext uri="{FF2B5EF4-FFF2-40B4-BE49-F238E27FC236}">
                <a16:creationId xmlns:a16="http://schemas.microsoft.com/office/drawing/2014/main" xmlns="" id="{96FC758A-064B-FE61-98DE-82A710A640CD}"/>
              </a:ext>
            </a:extLst>
          </p:cNvPr>
          <p:cNvSpPr txBox="1"/>
          <p:nvPr/>
        </p:nvSpPr>
        <p:spPr>
          <a:xfrm>
            <a:off x="8106756" y="5750131"/>
            <a:ext cx="6962274" cy="1229119"/>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4. Solution</a:t>
            </a:r>
          </a:p>
        </p:txBody>
      </p:sp>
      <p:sp>
        <p:nvSpPr>
          <p:cNvPr id="14" name="TextBox 4">
            <a:extLst>
              <a:ext uri="{FF2B5EF4-FFF2-40B4-BE49-F238E27FC236}">
                <a16:creationId xmlns:a16="http://schemas.microsoft.com/office/drawing/2014/main" xmlns="" id="{E7B51773-A8A5-B22F-07B1-8167A6F72887}"/>
              </a:ext>
            </a:extLst>
          </p:cNvPr>
          <p:cNvSpPr txBox="1"/>
          <p:nvPr/>
        </p:nvSpPr>
        <p:spPr>
          <a:xfrm>
            <a:off x="8693426" y="6927042"/>
            <a:ext cx="6962274" cy="1267078"/>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6. Conception</a:t>
            </a:r>
          </a:p>
        </p:txBody>
      </p:sp>
      <p:sp>
        <p:nvSpPr>
          <p:cNvPr id="15" name="TextBox 4">
            <a:extLst>
              <a:ext uri="{FF2B5EF4-FFF2-40B4-BE49-F238E27FC236}">
                <a16:creationId xmlns:a16="http://schemas.microsoft.com/office/drawing/2014/main" xmlns="" id="{90AE748E-26C9-25A4-4D9C-42D1EBDCF592}"/>
              </a:ext>
            </a:extLst>
          </p:cNvPr>
          <p:cNvSpPr txBox="1"/>
          <p:nvPr/>
        </p:nvSpPr>
        <p:spPr>
          <a:xfrm>
            <a:off x="8660296" y="8266885"/>
            <a:ext cx="6962274" cy="1267078"/>
          </a:xfrm>
          <a:prstGeom prst="rect">
            <a:avLst/>
          </a:prstGeom>
        </p:spPr>
        <p:txBody>
          <a:bodyPr wrap="square" lIns="0" tIns="0" rIns="0" bIns="0" rtlCol="0" anchor="t">
            <a:spAutoFit/>
          </a:bodyPr>
          <a:lstStyle/>
          <a:p>
            <a:pPr algn="ctr">
              <a:lnSpc>
                <a:spcPts val="10951"/>
              </a:lnSpc>
            </a:pPr>
            <a:r>
              <a:rPr lang="en-US" sz="5400" dirty="0">
                <a:solidFill>
                  <a:srgbClr val="2254C5"/>
                </a:solidFill>
                <a:latin typeface="Montserrat Bold"/>
              </a:rPr>
              <a:t>8. Conclusion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txBody>
          <a:bodyPr/>
          <a:lstStyle/>
          <a:p>
            <a:endParaRPr lang="fr-FR"/>
          </a:p>
        </p:txBody>
      </p:sp>
      <p:sp>
        <p:nvSpPr>
          <p:cNvPr id="5" name="TextBox 5"/>
          <p:cNvSpPr txBox="1"/>
          <p:nvPr/>
        </p:nvSpPr>
        <p:spPr>
          <a:xfrm>
            <a:off x="1371234" y="1511115"/>
            <a:ext cx="10790551" cy="2078518"/>
          </a:xfrm>
          <a:prstGeom prst="rect">
            <a:avLst/>
          </a:prstGeom>
        </p:spPr>
        <p:txBody>
          <a:bodyPr wrap="square" lIns="0" tIns="0" rIns="0" bIns="0" rtlCol="0" anchor="t">
            <a:spAutoFit/>
          </a:bodyPr>
          <a:lstStyle/>
          <a:p>
            <a:pPr>
              <a:lnSpc>
                <a:spcPts val="17470"/>
              </a:lnSpc>
            </a:pPr>
            <a:r>
              <a:rPr lang="en-US" sz="12478" dirty="0">
                <a:solidFill>
                  <a:srgbClr val="FFFFFF"/>
                </a:solidFill>
                <a:latin typeface="Montserrat Bold"/>
              </a:rPr>
              <a:t>Introduction</a:t>
            </a:r>
          </a:p>
        </p:txBody>
      </p:sp>
      <p:sp>
        <p:nvSpPr>
          <p:cNvPr id="6" name="TextBox 6"/>
          <p:cNvSpPr txBox="1"/>
          <p:nvPr/>
        </p:nvSpPr>
        <p:spPr>
          <a:xfrm>
            <a:off x="1371235" y="4123965"/>
            <a:ext cx="9568716" cy="2204514"/>
          </a:xfrm>
          <a:prstGeom prst="rect">
            <a:avLst/>
          </a:prstGeom>
        </p:spPr>
        <p:txBody>
          <a:bodyPr lIns="0" tIns="0" rIns="0" bIns="0" rtlCol="0" anchor="t">
            <a:spAutoFit/>
          </a:bodyPr>
          <a:lstStyle/>
          <a:p>
            <a:pPr>
              <a:lnSpc>
                <a:spcPts val="2919"/>
              </a:lnSpc>
              <a:spcBef>
                <a:spcPct val="0"/>
              </a:spcBef>
            </a:pPr>
            <a:r>
              <a:rPr lang="fr-FR" sz="2085" dirty="0">
                <a:solidFill>
                  <a:srgbClr val="FFFFFF"/>
                </a:solidFill>
                <a:latin typeface="Montserrat"/>
              </a:rPr>
              <a:t>Le projet d'analyse des ventes vise à exploiter les données de ventes d'une entreprise afin de fournir des informations précieux pour la prise de décisions stratégiques. Ceci est fait grâce à plusieurs logiciels ou technologies liés à l’informatique décisionnelle (Business Intelligence) comme l’Excel, Power BI…</a:t>
            </a:r>
          </a:p>
          <a:p>
            <a:pPr>
              <a:lnSpc>
                <a:spcPts val="2919"/>
              </a:lnSpc>
              <a:spcBef>
                <a:spcPct val="0"/>
              </a:spcBef>
            </a:pPr>
            <a:endParaRPr lang="fr-FR" sz="2085" dirty="0">
              <a:solidFill>
                <a:srgbClr val="FFFFFF"/>
              </a:solidFill>
              <a:latin typeface="Montserrat"/>
            </a:endParaRPr>
          </a:p>
        </p:txBody>
      </p:sp>
      <p:sp>
        <p:nvSpPr>
          <p:cNvPr id="13" name="TextBox 13"/>
          <p:cNvSpPr txBox="1"/>
          <p:nvPr/>
        </p:nvSpPr>
        <p:spPr>
          <a:xfrm>
            <a:off x="1371234" y="454538"/>
            <a:ext cx="3962766" cy="557397"/>
          </a:xfrm>
          <a:prstGeom prst="rect">
            <a:avLst/>
          </a:prstGeom>
        </p:spPr>
        <p:txBody>
          <a:bodyPr wrap="square" lIns="0" tIns="0" rIns="0" bIns="0" rtlCol="0" anchor="t">
            <a:spAutoFit/>
          </a:bodyPr>
          <a:lstStyle/>
          <a:p>
            <a:pPr>
              <a:lnSpc>
                <a:spcPts val="2318"/>
              </a:lnSpc>
            </a:pPr>
            <a:r>
              <a:rPr lang="en-US" sz="1656" dirty="0">
                <a:solidFill>
                  <a:schemeClr val="bg1"/>
                </a:solidFill>
                <a:latin typeface="Montserrat Classic"/>
              </a:rPr>
              <a:t>Analyse des ventes en BI</a:t>
            </a:r>
          </a:p>
          <a:p>
            <a:pPr>
              <a:lnSpc>
                <a:spcPts val="2318"/>
              </a:lnSpc>
            </a:pPr>
            <a:endParaRPr lang="en-US" sz="1656" dirty="0">
              <a:solidFill>
                <a:srgbClr val="FFFFFF"/>
              </a:solidFill>
              <a:latin typeface="Montserrat Classic"/>
            </a:endParaRPr>
          </a:p>
        </p:txBody>
      </p:sp>
      <p:pic>
        <p:nvPicPr>
          <p:cNvPr id="2050" name="Picture 2" descr="Analyze data Vectors &amp; Illustrations for Free Download | Freepik">
            <a:extLst>
              <a:ext uri="{FF2B5EF4-FFF2-40B4-BE49-F238E27FC236}">
                <a16:creationId xmlns:a16="http://schemas.microsoft.com/office/drawing/2014/main" xmlns="" id="{1DE1CFB6-B7D6-3430-5F67-76D9126F5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200" y="4182768"/>
            <a:ext cx="5943600" cy="4358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1850061" y="633531"/>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5" name="TextBox 5"/>
          <p:cNvSpPr txBox="1"/>
          <p:nvPr/>
        </p:nvSpPr>
        <p:spPr>
          <a:xfrm>
            <a:off x="1107863" y="1570539"/>
            <a:ext cx="11388937" cy="3384645"/>
          </a:xfrm>
          <a:prstGeom prst="rect">
            <a:avLst/>
          </a:prstGeom>
        </p:spPr>
        <p:txBody>
          <a:bodyPr wrap="square" lIns="0" tIns="0" rIns="0" bIns="0" rtlCol="0" anchor="t">
            <a:spAutoFit/>
          </a:bodyPr>
          <a:lstStyle/>
          <a:p>
            <a:pPr>
              <a:lnSpc>
                <a:spcPts val="13701"/>
              </a:lnSpc>
            </a:pPr>
            <a:r>
              <a:rPr lang="en-US" sz="9786" dirty="0">
                <a:solidFill>
                  <a:srgbClr val="2254C5"/>
                </a:solidFill>
                <a:latin typeface="Montserrat Bold"/>
              </a:rPr>
              <a:t>Présentation de l’entreprise</a:t>
            </a:r>
          </a:p>
        </p:txBody>
      </p:sp>
      <p:sp>
        <p:nvSpPr>
          <p:cNvPr id="15" name="TextBox 15"/>
          <p:cNvSpPr txBox="1"/>
          <p:nvPr/>
        </p:nvSpPr>
        <p:spPr>
          <a:xfrm>
            <a:off x="1371235" y="454538"/>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pic>
        <p:nvPicPr>
          <p:cNvPr id="21" name="Image 20">
            <a:extLst>
              <a:ext uri="{FF2B5EF4-FFF2-40B4-BE49-F238E27FC236}">
                <a16:creationId xmlns:a16="http://schemas.microsoft.com/office/drawing/2014/main" xmlns="" id="{D19C800C-32DE-D921-AC59-BFCCB481E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0764" y="5331817"/>
            <a:ext cx="4658748" cy="2623169"/>
          </a:xfrm>
          <a:prstGeom prst="rect">
            <a:avLst/>
          </a:prstGeom>
        </p:spPr>
      </p:pic>
      <p:sp>
        <p:nvSpPr>
          <p:cNvPr id="22" name="TextBox 52">
            <a:extLst>
              <a:ext uri="{FF2B5EF4-FFF2-40B4-BE49-F238E27FC236}">
                <a16:creationId xmlns:a16="http://schemas.microsoft.com/office/drawing/2014/main" xmlns="" id="{FFD9000A-6D50-CEBA-20E6-BB1706C4373C}"/>
              </a:ext>
            </a:extLst>
          </p:cNvPr>
          <p:cNvSpPr txBox="1"/>
          <p:nvPr/>
        </p:nvSpPr>
        <p:spPr>
          <a:xfrm>
            <a:off x="1107863" y="5892191"/>
            <a:ext cx="8017604" cy="3447098"/>
          </a:xfrm>
          <a:prstGeom prst="rect">
            <a:avLst/>
          </a:prstGeom>
        </p:spPr>
        <p:txBody>
          <a:bodyPr wrap="square" lIns="0" tIns="0" rIns="0" bIns="0" rtlCol="0" anchor="t">
            <a:spAutoFit/>
          </a:bodyPr>
          <a:lstStyle/>
          <a:p>
            <a:pPr>
              <a:spcBef>
                <a:spcPct val="0"/>
              </a:spcBef>
            </a:pPr>
            <a:r>
              <a:rPr lang="fr-FR" sz="3200" b="1" dirty="0">
                <a:solidFill>
                  <a:srgbClr val="2254C5"/>
                </a:solidFill>
                <a:latin typeface="Montserrat"/>
              </a:rPr>
              <a:t>Synthèse</a:t>
            </a:r>
            <a:r>
              <a:rPr lang="fr-FR" sz="3200" dirty="0">
                <a:solidFill>
                  <a:srgbClr val="2254C5"/>
                </a:solidFill>
                <a:latin typeface="Montserrat"/>
              </a:rPr>
              <a:t> Conseil a été fondée en 2001 pour apporter une solution concrète et des produits innovants aux entreprises qui ont besoin d’examiner et refondre leur système d’information en recherchant des objectifs de performance et de qualité.</a:t>
            </a:r>
            <a:endParaRPr lang="en-US" sz="3200" dirty="0">
              <a:solidFill>
                <a:srgbClr val="2254C5"/>
              </a:solidFill>
              <a:latin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633531"/>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7" name="TextBox 7"/>
          <p:cNvSpPr txBox="1"/>
          <p:nvPr/>
        </p:nvSpPr>
        <p:spPr>
          <a:xfrm>
            <a:off x="1371234" y="1938359"/>
            <a:ext cx="9144365" cy="1130374"/>
          </a:xfrm>
          <a:prstGeom prst="rect">
            <a:avLst/>
          </a:prstGeom>
        </p:spPr>
        <p:txBody>
          <a:bodyPr wrap="square" lIns="0" tIns="0" rIns="0" bIns="0" rtlCol="0" anchor="t">
            <a:spAutoFit/>
          </a:bodyPr>
          <a:lstStyle/>
          <a:p>
            <a:pPr>
              <a:lnSpc>
                <a:spcPts val="8784"/>
              </a:lnSpc>
            </a:pPr>
            <a:r>
              <a:rPr lang="en-US" sz="8963" dirty="0">
                <a:solidFill>
                  <a:srgbClr val="2254C5"/>
                </a:solidFill>
                <a:latin typeface="Montserrat Bold"/>
              </a:rPr>
              <a:t>Problématique</a:t>
            </a:r>
          </a:p>
        </p:txBody>
      </p:sp>
      <p:sp>
        <p:nvSpPr>
          <p:cNvPr id="9" name="TextBox 9"/>
          <p:cNvSpPr txBox="1"/>
          <p:nvPr/>
        </p:nvSpPr>
        <p:spPr>
          <a:xfrm>
            <a:off x="1371235" y="454538"/>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sp>
        <p:nvSpPr>
          <p:cNvPr id="11" name="AutoShape 11"/>
          <p:cNvSpPr/>
          <p:nvPr/>
        </p:nvSpPr>
        <p:spPr>
          <a:xfrm>
            <a:off x="0" y="9700628"/>
            <a:ext cx="18395101" cy="0"/>
          </a:xfrm>
          <a:prstGeom prst="line">
            <a:avLst/>
          </a:prstGeom>
          <a:ln w="38100" cap="flat">
            <a:solidFill>
              <a:srgbClr val="2254C5"/>
            </a:solidFill>
            <a:prstDash val="solid"/>
            <a:headEnd type="none" w="sm" len="sm"/>
            <a:tailEnd type="none" w="sm" len="sm"/>
          </a:ln>
        </p:spPr>
        <p:txBody>
          <a:bodyPr/>
          <a:lstStyle/>
          <a:p>
            <a:endParaRPr lang="fr-FR"/>
          </a:p>
        </p:txBody>
      </p:sp>
      <p:pic>
        <p:nvPicPr>
          <p:cNvPr id="5122" name="Picture 2" descr="Big data Special Lineal color icon">
            <a:extLst>
              <a:ext uri="{FF2B5EF4-FFF2-40B4-BE49-F238E27FC236}">
                <a16:creationId xmlns:a16="http://schemas.microsoft.com/office/drawing/2014/main" xmlns="" id="{91AF7E43-D297-64CA-A9A8-413E6BF9B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309797"/>
            <a:ext cx="3064772" cy="306477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10 Best Data Visualizations of 2021 | by Terence Shin | Towards Data  Science">
            <a:extLst>
              <a:ext uri="{FF2B5EF4-FFF2-40B4-BE49-F238E27FC236}">
                <a16:creationId xmlns:a16="http://schemas.microsoft.com/office/drawing/2014/main" xmlns="" id="{EF1FA191-A3DB-903F-F404-1A454208E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3526706"/>
            <a:ext cx="7913800" cy="4999063"/>
          </a:xfrm>
          <a:prstGeom prst="rect">
            <a:avLst/>
          </a:prstGeom>
          <a:noFill/>
          <a:extLst>
            <a:ext uri="{909E8E84-426E-40DD-AFC4-6F175D3DCCD1}">
              <a14:hiddenFill xmlns:a14="http://schemas.microsoft.com/office/drawing/2010/main">
                <a:solidFill>
                  <a:srgbClr val="FFFFFF"/>
                </a:solidFill>
              </a14:hiddenFill>
            </a:ext>
          </a:extLst>
        </p:spPr>
      </p:pic>
      <p:sp>
        <p:nvSpPr>
          <p:cNvPr id="20" name="Flèche : droite 19">
            <a:extLst>
              <a:ext uri="{FF2B5EF4-FFF2-40B4-BE49-F238E27FC236}">
                <a16:creationId xmlns:a16="http://schemas.microsoft.com/office/drawing/2014/main" xmlns="" id="{F7C006FA-81E3-BCF2-8C01-23DD21831456}"/>
              </a:ext>
            </a:extLst>
          </p:cNvPr>
          <p:cNvSpPr/>
          <p:nvPr/>
        </p:nvSpPr>
        <p:spPr>
          <a:xfrm>
            <a:off x="5810077" y="5842183"/>
            <a:ext cx="3064772" cy="368111"/>
          </a:xfrm>
          <a:prstGeom prst="rightArrow">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Box 9">
            <a:extLst>
              <a:ext uri="{FF2B5EF4-FFF2-40B4-BE49-F238E27FC236}">
                <a16:creationId xmlns:a16="http://schemas.microsoft.com/office/drawing/2014/main" xmlns="" id="{1B2B9E0D-AB23-D89F-9F8F-700FB5C6EA6E}"/>
              </a:ext>
            </a:extLst>
          </p:cNvPr>
          <p:cNvSpPr txBox="1"/>
          <p:nvPr/>
        </p:nvSpPr>
        <p:spPr>
          <a:xfrm>
            <a:off x="3224826" y="7236490"/>
            <a:ext cx="2776097" cy="262444"/>
          </a:xfrm>
          <a:prstGeom prst="rect">
            <a:avLst/>
          </a:prstGeom>
        </p:spPr>
        <p:txBody>
          <a:bodyPr lIns="0" tIns="0" rIns="0" bIns="0" rtlCol="0" anchor="t">
            <a:spAutoFit/>
          </a:bodyPr>
          <a:lstStyle/>
          <a:p>
            <a:pPr>
              <a:lnSpc>
                <a:spcPts val="2318"/>
              </a:lnSpc>
            </a:pPr>
            <a:r>
              <a:rPr lang="en-US" sz="1656" dirty="0" err="1">
                <a:solidFill>
                  <a:srgbClr val="2254C5"/>
                </a:solidFill>
                <a:latin typeface="Montserrat Classic"/>
              </a:rPr>
              <a:t>Données</a:t>
            </a:r>
            <a:endParaRPr lang="en-US" sz="1656" dirty="0">
              <a:solidFill>
                <a:srgbClr val="2254C5"/>
              </a:solidFill>
              <a:latin typeface="Montserrat Classic"/>
            </a:endParaRPr>
          </a:p>
        </p:txBody>
      </p:sp>
      <p:sp>
        <p:nvSpPr>
          <p:cNvPr id="22" name="TextBox 9">
            <a:extLst>
              <a:ext uri="{FF2B5EF4-FFF2-40B4-BE49-F238E27FC236}">
                <a16:creationId xmlns:a16="http://schemas.microsoft.com/office/drawing/2014/main" xmlns="" id="{08B1A04A-BB4F-5CB1-F2B9-E4FB0513AA01}"/>
              </a:ext>
            </a:extLst>
          </p:cNvPr>
          <p:cNvSpPr txBox="1"/>
          <p:nvPr/>
        </p:nvSpPr>
        <p:spPr>
          <a:xfrm>
            <a:off x="13106400" y="8691056"/>
            <a:ext cx="2776097" cy="262444"/>
          </a:xfrm>
          <a:prstGeom prst="rect">
            <a:avLst/>
          </a:prstGeom>
        </p:spPr>
        <p:txBody>
          <a:bodyPr lIns="0" tIns="0" rIns="0" bIns="0" rtlCol="0" anchor="t">
            <a:spAutoFit/>
          </a:bodyPr>
          <a:lstStyle/>
          <a:p>
            <a:pPr>
              <a:lnSpc>
                <a:spcPts val="2318"/>
              </a:lnSpc>
            </a:pPr>
            <a:r>
              <a:rPr lang="en-US" sz="1656" dirty="0" err="1">
                <a:solidFill>
                  <a:srgbClr val="2254C5"/>
                </a:solidFill>
                <a:latin typeface="Montserrat Classic"/>
              </a:rPr>
              <a:t>Visualisations</a:t>
            </a:r>
            <a:endParaRPr lang="en-US" sz="1656" dirty="0">
              <a:solidFill>
                <a:srgbClr val="2254C5"/>
              </a:solidFill>
              <a:latin typeface="Montserrat Classic"/>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1"/>
          <p:cNvSpPr/>
          <p:nvPr/>
        </p:nvSpPr>
        <p:spPr>
          <a:xfrm>
            <a:off x="11850061" y="633531"/>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12" name="TextBox 12"/>
          <p:cNvSpPr txBox="1"/>
          <p:nvPr/>
        </p:nvSpPr>
        <p:spPr>
          <a:xfrm>
            <a:off x="1371235" y="1472172"/>
            <a:ext cx="9408877" cy="1625355"/>
          </a:xfrm>
          <a:prstGeom prst="rect">
            <a:avLst/>
          </a:prstGeom>
        </p:spPr>
        <p:txBody>
          <a:bodyPr lIns="0" tIns="0" rIns="0" bIns="0" rtlCol="0" anchor="t">
            <a:spAutoFit/>
          </a:bodyPr>
          <a:lstStyle/>
          <a:p>
            <a:pPr>
              <a:lnSpc>
                <a:spcPts val="13285"/>
              </a:lnSpc>
            </a:pPr>
            <a:r>
              <a:rPr lang="en-US" sz="9489" dirty="0">
                <a:solidFill>
                  <a:srgbClr val="2254C5"/>
                </a:solidFill>
                <a:latin typeface="Montserrat Bold"/>
              </a:rPr>
              <a:t>Solution</a:t>
            </a:r>
          </a:p>
        </p:txBody>
      </p:sp>
      <p:sp>
        <p:nvSpPr>
          <p:cNvPr id="18" name="TextBox 18"/>
          <p:cNvSpPr txBox="1"/>
          <p:nvPr/>
        </p:nvSpPr>
        <p:spPr>
          <a:xfrm>
            <a:off x="1371235" y="454538"/>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sp>
        <p:nvSpPr>
          <p:cNvPr id="31" name="AutoShape 31"/>
          <p:cNvSpPr/>
          <p:nvPr/>
        </p:nvSpPr>
        <p:spPr>
          <a:xfrm>
            <a:off x="0" y="9700628"/>
            <a:ext cx="18395101" cy="0"/>
          </a:xfrm>
          <a:prstGeom prst="line">
            <a:avLst/>
          </a:prstGeom>
          <a:ln w="38100" cap="flat">
            <a:solidFill>
              <a:srgbClr val="2254C5"/>
            </a:solidFill>
            <a:prstDash val="solid"/>
            <a:headEnd type="none" w="sm" len="sm"/>
            <a:tailEnd type="none" w="sm" len="sm"/>
          </a:ln>
        </p:spPr>
        <p:txBody>
          <a:bodyPr/>
          <a:lstStyle/>
          <a:p>
            <a:endParaRPr lang="fr-FR"/>
          </a:p>
        </p:txBody>
      </p:sp>
      <p:pic>
        <p:nvPicPr>
          <p:cNvPr id="40" name="Picture 2" descr="Technology - Microsoft Power BI">
            <a:extLst>
              <a:ext uri="{FF2B5EF4-FFF2-40B4-BE49-F238E27FC236}">
                <a16:creationId xmlns:a16="http://schemas.microsoft.com/office/drawing/2014/main" xmlns="" id="{5B9C5EF7-8157-F059-BDE1-F671CAFAB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673" y="4533900"/>
            <a:ext cx="6210300" cy="2095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0" y="9700628"/>
            <a:ext cx="18395101" cy="0"/>
          </a:xfrm>
          <a:prstGeom prst="line">
            <a:avLst/>
          </a:prstGeom>
          <a:ln w="38100" cap="flat">
            <a:solidFill>
              <a:srgbClr val="FFFFFF"/>
            </a:solidFill>
            <a:prstDash val="solid"/>
            <a:headEnd type="none" w="sm" len="sm"/>
            <a:tailEnd type="none" w="sm" len="sm"/>
          </a:ln>
        </p:spPr>
        <p:txBody>
          <a:bodyPr/>
          <a:lstStyle/>
          <a:p>
            <a:endParaRPr lang="fr-FR"/>
          </a:p>
        </p:txBody>
      </p:sp>
      <p:sp>
        <p:nvSpPr>
          <p:cNvPr id="3" name="AutoShape 3"/>
          <p:cNvSpPr/>
          <p:nvPr/>
        </p:nvSpPr>
        <p:spPr>
          <a:xfrm>
            <a:off x="11850061" y="633531"/>
            <a:ext cx="6437939" cy="0"/>
          </a:xfrm>
          <a:prstGeom prst="line">
            <a:avLst/>
          </a:prstGeom>
          <a:ln w="28575" cap="flat">
            <a:solidFill>
              <a:srgbClr val="FFFFFF"/>
            </a:solidFill>
            <a:prstDash val="solid"/>
            <a:headEnd type="none" w="sm" len="sm"/>
            <a:tailEnd type="none" w="sm" len="sm"/>
          </a:ln>
        </p:spPr>
        <p:txBody>
          <a:bodyPr/>
          <a:lstStyle/>
          <a:p>
            <a:endParaRPr lang="fr-FR"/>
          </a:p>
        </p:txBody>
      </p:sp>
      <p:sp>
        <p:nvSpPr>
          <p:cNvPr id="5" name="TextBox 5"/>
          <p:cNvSpPr txBox="1"/>
          <p:nvPr/>
        </p:nvSpPr>
        <p:spPr>
          <a:xfrm>
            <a:off x="434460" y="3408609"/>
            <a:ext cx="3581400" cy="1453988"/>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1. </a:t>
            </a:r>
            <a:r>
              <a:rPr lang="en-US" sz="4319" dirty="0" err="1">
                <a:solidFill>
                  <a:srgbClr val="FFFFFF"/>
                </a:solidFill>
                <a:latin typeface="Montserrat Classic"/>
              </a:rPr>
              <a:t>Collecte</a:t>
            </a:r>
            <a:r>
              <a:rPr lang="en-US" sz="4319" dirty="0">
                <a:solidFill>
                  <a:srgbClr val="FFFFFF"/>
                </a:solidFill>
                <a:latin typeface="Montserrat Classic"/>
              </a:rPr>
              <a:t> des </a:t>
            </a:r>
            <a:r>
              <a:rPr lang="en-US" sz="4319" dirty="0" err="1">
                <a:solidFill>
                  <a:srgbClr val="FFFFFF"/>
                </a:solidFill>
                <a:latin typeface="Montserrat Classic"/>
              </a:rPr>
              <a:t>données</a:t>
            </a:r>
            <a:endParaRPr lang="en-US" sz="4319" dirty="0">
              <a:solidFill>
                <a:srgbClr val="FFFFFF"/>
              </a:solidFill>
              <a:latin typeface="Montserrat Classic"/>
            </a:endParaRPr>
          </a:p>
        </p:txBody>
      </p:sp>
      <p:sp>
        <p:nvSpPr>
          <p:cNvPr id="6" name="TextBox 6"/>
          <p:cNvSpPr txBox="1"/>
          <p:nvPr/>
        </p:nvSpPr>
        <p:spPr>
          <a:xfrm>
            <a:off x="6377237" y="1422964"/>
            <a:ext cx="5533526" cy="1215524"/>
          </a:xfrm>
          <a:prstGeom prst="rect">
            <a:avLst/>
          </a:prstGeom>
        </p:spPr>
        <p:txBody>
          <a:bodyPr wrap="square" lIns="0" tIns="0" rIns="0" bIns="0" rtlCol="0" anchor="t">
            <a:spAutoFit/>
          </a:bodyPr>
          <a:lstStyle/>
          <a:p>
            <a:pPr>
              <a:lnSpc>
                <a:spcPts val="9912"/>
              </a:lnSpc>
            </a:pPr>
            <a:r>
              <a:rPr lang="en-US" sz="7080" dirty="0">
                <a:solidFill>
                  <a:srgbClr val="FFFFFF"/>
                </a:solidFill>
                <a:latin typeface="Montserrat Bold"/>
              </a:rPr>
              <a:t>Conception</a:t>
            </a:r>
          </a:p>
        </p:txBody>
      </p:sp>
      <p:sp>
        <p:nvSpPr>
          <p:cNvPr id="16" name="TextBox 16"/>
          <p:cNvSpPr txBox="1"/>
          <p:nvPr/>
        </p:nvSpPr>
        <p:spPr>
          <a:xfrm>
            <a:off x="1371234" y="454538"/>
            <a:ext cx="3276965" cy="294953"/>
          </a:xfrm>
          <a:prstGeom prst="rect">
            <a:avLst/>
          </a:prstGeom>
        </p:spPr>
        <p:txBody>
          <a:bodyPr wrap="square" lIns="0" tIns="0" rIns="0" bIns="0" rtlCol="0" anchor="t">
            <a:spAutoFit/>
          </a:bodyPr>
          <a:lstStyle/>
          <a:p>
            <a:pPr>
              <a:lnSpc>
                <a:spcPts val="2318"/>
              </a:lnSpc>
            </a:pPr>
            <a:r>
              <a:rPr lang="en-US" sz="1656" dirty="0" err="1" smtClean="0">
                <a:solidFill>
                  <a:srgbClr val="FFFFFF"/>
                </a:solidFill>
                <a:latin typeface="Montserrat Classic"/>
              </a:rPr>
              <a:t>Analyse</a:t>
            </a:r>
            <a:r>
              <a:rPr lang="en-US" sz="1656" dirty="0" smtClean="0">
                <a:solidFill>
                  <a:srgbClr val="FFFFFF"/>
                </a:solidFill>
                <a:latin typeface="Montserrat Classic"/>
              </a:rPr>
              <a:t> des </a:t>
            </a:r>
            <a:r>
              <a:rPr lang="en-US" sz="1656" dirty="0" err="1" smtClean="0">
                <a:solidFill>
                  <a:srgbClr val="FFFFFF"/>
                </a:solidFill>
                <a:latin typeface="Montserrat Classic"/>
              </a:rPr>
              <a:t>ventes</a:t>
            </a:r>
            <a:r>
              <a:rPr lang="en-US" sz="1656" dirty="0" smtClean="0">
                <a:solidFill>
                  <a:srgbClr val="FFFFFF"/>
                </a:solidFill>
                <a:latin typeface="Montserrat Classic"/>
              </a:rPr>
              <a:t> </a:t>
            </a:r>
            <a:r>
              <a:rPr lang="en-US" sz="1656" dirty="0" err="1" smtClean="0">
                <a:solidFill>
                  <a:srgbClr val="FFFFFF"/>
                </a:solidFill>
                <a:latin typeface="Montserrat Classic"/>
              </a:rPr>
              <a:t>en</a:t>
            </a:r>
            <a:r>
              <a:rPr lang="en-US" sz="1656" dirty="0" smtClean="0">
                <a:solidFill>
                  <a:srgbClr val="FFFFFF"/>
                </a:solidFill>
                <a:latin typeface="Montserrat Classic"/>
              </a:rPr>
              <a:t> BI</a:t>
            </a:r>
            <a:endParaRPr lang="en-US" sz="1656" dirty="0">
              <a:solidFill>
                <a:srgbClr val="FFFFFF"/>
              </a:solidFill>
              <a:latin typeface="Montserrat Classic"/>
            </a:endParaRPr>
          </a:p>
        </p:txBody>
      </p:sp>
      <p:sp>
        <p:nvSpPr>
          <p:cNvPr id="18" name="TextBox 5">
            <a:extLst>
              <a:ext uri="{FF2B5EF4-FFF2-40B4-BE49-F238E27FC236}">
                <a16:creationId xmlns:a16="http://schemas.microsoft.com/office/drawing/2014/main" xmlns="" id="{31312585-928F-A07C-085F-011E90FBF645}"/>
              </a:ext>
            </a:extLst>
          </p:cNvPr>
          <p:cNvSpPr txBox="1"/>
          <p:nvPr/>
        </p:nvSpPr>
        <p:spPr>
          <a:xfrm>
            <a:off x="2082826" y="6024704"/>
            <a:ext cx="5029200" cy="2223429"/>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2. </a:t>
            </a:r>
            <a:r>
              <a:rPr lang="en-US" sz="4319" dirty="0" err="1">
                <a:solidFill>
                  <a:srgbClr val="FFFFFF"/>
                </a:solidFill>
                <a:latin typeface="Montserrat Classic"/>
              </a:rPr>
              <a:t>Nettoyage</a:t>
            </a:r>
            <a:r>
              <a:rPr lang="en-US" sz="4319" dirty="0">
                <a:solidFill>
                  <a:srgbClr val="FFFFFF"/>
                </a:solidFill>
                <a:latin typeface="Montserrat Classic"/>
              </a:rPr>
              <a:t> et </a:t>
            </a:r>
            <a:r>
              <a:rPr lang="en-US" sz="4319" dirty="0" err="1">
                <a:solidFill>
                  <a:srgbClr val="FFFFFF"/>
                </a:solidFill>
                <a:latin typeface="Montserrat Classic"/>
              </a:rPr>
              <a:t>préparation</a:t>
            </a:r>
            <a:r>
              <a:rPr lang="en-US" sz="4319" dirty="0">
                <a:solidFill>
                  <a:srgbClr val="FFFFFF"/>
                </a:solidFill>
                <a:latin typeface="Montserrat Classic"/>
              </a:rPr>
              <a:t> des </a:t>
            </a:r>
            <a:r>
              <a:rPr lang="en-US" sz="4319" dirty="0" err="1">
                <a:solidFill>
                  <a:srgbClr val="FFFFFF"/>
                </a:solidFill>
                <a:latin typeface="Montserrat Classic"/>
              </a:rPr>
              <a:t>données</a:t>
            </a:r>
            <a:endParaRPr lang="en-US" sz="4319" dirty="0">
              <a:solidFill>
                <a:srgbClr val="FFFFFF"/>
              </a:solidFill>
              <a:latin typeface="Montserrat Classic"/>
            </a:endParaRPr>
          </a:p>
        </p:txBody>
      </p:sp>
      <p:sp>
        <p:nvSpPr>
          <p:cNvPr id="19" name="TextBox 5">
            <a:extLst>
              <a:ext uri="{FF2B5EF4-FFF2-40B4-BE49-F238E27FC236}">
                <a16:creationId xmlns:a16="http://schemas.microsoft.com/office/drawing/2014/main" xmlns="" id="{22D7E9E7-8E2B-BE3A-9718-0DE48A4A189A}"/>
              </a:ext>
            </a:extLst>
          </p:cNvPr>
          <p:cNvSpPr txBox="1"/>
          <p:nvPr/>
        </p:nvSpPr>
        <p:spPr>
          <a:xfrm>
            <a:off x="5509052" y="3427920"/>
            <a:ext cx="4419600" cy="1453988"/>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3. </a:t>
            </a:r>
            <a:r>
              <a:rPr lang="en-US" sz="4319" dirty="0" err="1">
                <a:solidFill>
                  <a:srgbClr val="FFFFFF"/>
                </a:solidFill>
                <a:latin typeface="Montserrat Classic"/>
              </a:rPr>
              <a:t>Modélisation</a:t>
            </a:r>
            <a:r>
              <a:rPr lang="en-US" sz="4319" dirty="0">
                <a:solidFill>
                  <a:srgbClr val="FFFFFF"/>
                </a:solidFill>
                <a:latin typeface="Montserrat Classic"/>
              </a:rPr>
              <a:t> des </a:t>
            </a:r>
            <a:r>
              <a:rPr lang="en-US" sz="4319" dirty="0" err="1">
                <a:solidFill>
                  <a:srgbClr val="FFFFFF"/>
                </a:solidFill>
                <a:latin typeface="Montserrat Classic"/>
              </a:rPr>
              <a:t>données</a:t>
            </a:r>
            <a:endParaRPr lang="en-US" sz="4319" dirty="0">
              <a:solidFill>
                <a:srgbClr val="FFFFFF"/>
              </a:solidFill>
              <a:latin typeface="Montserrat Classic"/>
            </a:endParaRPr>
          </a:p>
        </p:txBody>
      </p:sp>
      <p:sp>
        <p:nvSpPr>
          <p:cNvPr id="20" name="TextBox 5">
            <a:extLst>
              <a:ext uri="{FF2B5EF4-FFF2-40B4-BE49-F238E27FC236}">
                <a16:creationId xmlns:a16="http://schemas.microsoft.com/office/drawing/2014/main" xmlns="" id="{A6FBF1BF-0153-6811-74E7-189AC3656376}"/>
              </a:ext>
            </a:extLst>
          </p:cNvPr>
          <p:cNvSpPr txBox="1"/>
          <p:nvPr/>
        </p:nvSpPr>
        <p:spPr>
          <a:xfrm>
            <a:off x="8396557" y="6025793"/>
            <a:ext cx="4419600" cy="1453988"/>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4. </a:t>
            </a:r>
            <a:r>
              <a:rPr lang="en-US" sz="4319" dirty="0" err="1">
                <a:solidFill>
                  <a:srgbClr val="FFFFFF"/>
                </a:solidFill>
                <a:latin typeface="Montserrat Classic"/>
              </a:rPr>
              <a:t>Création</a:t>
            </a:r>
            <a:r>
              <a:rPr lang="en-US" sz="4319" dirty="0">
                <a:solidFill>
                  <a:srgbClr val="FFFFFF"/>
                </a:solidFill>
                <a:latin typeface="Montserrat Classic"/>
              </a:rPr>
              <a:t> des </a:t>
            </a:r>
            <a:r>
              <a:rPr lang="en-US" sz="4319" dirty="0" err="1">
                <a:solidFill>
                  <a:srgbClr val="FFFFFF"/>
                </a:solidFill>
                <a:latin typeface="Montserrat Classic"/>
              </a:rPr>
              <a:t>visualisations</a:t>
            </a:r>
            <a:endParaRPr lang="en-US" sz="4319" dirty="0">
              <a:solidFill>
                <a:srgbClr val="FFFFFF"/>
              </a:solidFill>
              <a:latin typeface="Montserrat Classic"/>
            </a:endParaRPr>
          </a:p>
        </p:txBody>
      </p:sp>
      <p:sp>
        <p:nvSpPr>
          <p:cNvPr id="21" name="TextBox 5">
            <a:extLst>
              <a:ext uri="{FF2B5EF4-FFF2-40B4-BE49-F238E27FC236}">
                <a16:creationId xmlns:a16="http://schemas.microsoft.com/office/drawing/2014/main" xmlns="" id="{06B8CEF8-3E03-9C29-B61B-5C770C7859D4}"/>
              </a:ext>
            </a:extLst>
          </p:cNvPr>
          <p:cNvSpPr txBox="1"/>
          <p:nvPr/>
        </p:nvSpPr>
        <p:spPr>
          <a:xfrm>
            <a:off x="11140100" y="3461382"/>
            <a:ext cx="3928930" cy="1453988"/>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5. Analyse </a:t>
            </a:r>
            <a:r>
              <a:rPr lang="en-US" sz="4319" dirty="0" err="1">
                <a:solidFill>
                  <a:srgbClr val="FFFFFF"/>
                </a:solidFill>
                <a:latin typeface="Montserrat Classic"/>
              </a:rPr>
              <a:t>approfondie</a:t>
            </a:r>
            <a:endParaRPr lang="en-US" sz="4319" dirty="0">
              <a:solidFill>
                <a:srgbClr val="FFFFFF"/>
              </a:solidFill>
              <a:latin typeface="Montserrat Classic"/>
            </a:endParaRPr>
          </a:p>
        </p:txBody>
      </p:sp>
      <p:sp>
        <p:nvSpPr>
          <p:cNvPr id="22" name="TextBox 5">
            <a:extLst>
              <a:ext uri="{FF2B5EF4-FFF2-40B4-BE49-F238E27FC236}">
                <a16:creationId xmlns:a16="http://schemas.microsoft.com/office/drawing/2014/main" xmlns="" id="{678D55D9-C74C-EF32-C59B-9A2D1E26347C}"/>
              </a:ext>
            </a:extLst>
          </p:cNvPr>
          <p:cNvSpPr txBox="1"/>
          <p:nvPr/>
        </p:nvSpPr>
        <p:spPr>
          <a:xfrm>
            <a:off x="13868400" y="6025793"/>
            <a:ext cx="3928930" cy="1453988"/>
          </a:xfrm>
          <a:prstGeom prst="rect">
            <a:avLst/>
          </a:prstGeom>
        </p:spPr>
        <p:txBody>
          <a:bodyPr wrap="square" lIns="0" tIns="0" rIns="0" bIns="0" rtlCol="0" anchor="t">
            <a:spAutoFit/>
          </a:bodyPr>
          <a:lstStyle/>
          <a:p>
            <a:pPr algn="ctr">
              <a:lnSpc>
                <a:spcPts val="6047"/>
              </a:lnSpc>
            </a:pPr>
            <a:r>
              <a:rPr lang="en-US" sz="4319" dirty="0">
                <a:solidFill>
                  <a:srgbClr val="FFFFFF"/>
                </a:solidFill>
                <a:latin typeface="Montserrat Classic"/>
              </a:rPr>
              <a:t>6. Partage des </a:t>
            </a:r>
            <a:r>
              <a:rPr lang="en-US" sz="4319" dirty="0" err="1">
                <a:solidFill>
                  <a:srgbClr val="FFFFFF"/>
                </a:solidFill>
                <a:latin typeface="Montserrat Classic"/>
              </a:rPr>
              <a:t>résultats</a:t>
            </a:r>
            <a:endParaRPr lang="en-US" sz="4319" dirty="0">
              <a:solidFill>
                <a:srgbClr val="FFFFFF"/>
              </a:solidFill>
              <a:latin typeface="Montserrat Classic"/>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3" name="TextBox 3"/>
          <p:cNvSpPr txBox="1"/>
          <p:nvPr/>
        </p:nvSpPr>
        <p:spPr>
          <a:xfrm>
            <a:off x="1371235" y="482355"/>
            <a:ext cx="2776097" cy="262444"/>
          </a:xfrm>
          <a:prstGeom prst="rect">
            <a:avLst/>
          </a:prstGeom>
        </p:spPr>
        <p:txBody>
          <a:bodyPr lIns="0" tIns="0" rIns="0" bIns="0" rtlCol="0" anchor="t">
            <a:spAutoFit/>
          </a:bodyPr>
          <a:lstStyle/>
          <a:p>
            <a:pPr>
              <a:lnSpc>
                <a:spcPts val="2318"/>
              </a:lnSpc>
            </a:pPr>
            <a:r>
              <a:rPr lang="en-US" sz="1656" dirty="0" err="1" smtClean="0">
                <a:solidFill>
                  <a:srgbClr val="2254C5"/>
                </a:solidFill>
                <a:latin typeface="Montserrat Classic"/>
              </a:rPr>
              <a:t>Analyse</a:t>
            </a:r>
            <a:r>
              <a:rPr lang="en-US" sz="1656" dirty="0" smtClean="0">
                <a:solidFill>
                  <a:srgbClr val="2254C5"/>
                </a:solidFill>
                <a:latin typeface="Montserrat Classic"/>
              </a:rPr>
              <a:t> des </a:t>
            </a:r>
            <a:r>
              <a:rPr lang="en-US" sz="1656" dirty="0" err="1" smtClean="0">
                <a:solidFill>
                  <a:srgbClr val="2254C5"/>
                </a:solidFill>
                <a:latin typeface="Montserrat Classic"/>
              </a:rPr>
              <a:t>ventes</a:t>
            </a:r>
            <a:r>
              <a:rPr lang="en-US" sz="1656" dirty="0" smtClean="0">
                <a:solidFill>
                  <a:srgbClr val="2254C5"/>
                </a:solidFill>
                <a:latin typeface="Montserrat Classic"/>
              </a:rPr>
              <a:t> </a:t>
            </a:r>
            <a:r>
              <a:rPr lang="en-US" sz="1656" dirty="0" err="1" smtClean="0">
                <a:solidFill>
                  <a:srgbClr val="2254C5"/>
                </a:solidFill>
                <a:latin typeface="Montserrat Classic"/>
              </a:rPr>
              <a:t>en</a:t>
            </a:r>
            <a:r>
              <a:rPr lang="en-US" sz="1656" dirty="0" smtClean="0">
                <a:solidFill>
                  <a:srgbClr val="2254C5"/>
                </a:solidFill>
                <a:latin typeface="Montserrat Classic"/>
              </a:rPr>
              <a:t> BI</a:t>
            </a:r>
            <a:endParaRPr lang="en-US" sz="1656" dirty="0">
              <a:solidFill>
                <a:srgbClr val="2254C5"/>
              </a:solidFill>
              <a:latin typeface="Montserrat Classic"/>
            </a:endParaRPr>
          </a:p>
        </p:txBody>
      </p:sp>
      <p:sp>
        <p:nvSpPr>
          <p:cNvPr id="5" name="AutoShape 5"/>
          <p:cNvSpPr/>
          <p:nvPr/>
        </p:nvSpPr>
        <p:spPr>
          <a:xfrm>
            <a:off x="0" y="9728445"/>
            <a:ext cx="18395101" cy="0"/>
          </a:xfrm>
          <a:prstGeom prst="line">
            <a:avLst/>
          </a:prstGeom>
          <a:ln w="38100" cap="flat">
            <a:solidFill>
              <a:srgbClr val="2254C5"/>
            </a:solidFill>
            <a:prstDash val="solid"/>
            <a:headEnd type="none" w="sm" len="sm"/>
            <a:tailEnd type="none" w="sm" len="sm"/>
          </a:ln>
        </p:spPr>
        <p:txBody>
          <a:bodyPr/>
          <a:lstStyle/>
          <a:p>
            <a:endParaRPr lang="fr-FR"/>
          </a:p>
        </p:txBody>
      </p:sp>
      <p:sp>
        <p:nvSpPr>
          <p:cNvPr id="6" name="TextBox 6"/>
          <p:cNvSpPr txBox="1"/>
          <p:nvPr/>
        </p:nvSpPr>
        <p:spPr>
          <a:xfrm>
            <a:off x="1371235" y="1564383"/>
            <a:ext cx="9842757" cy="1151279"/>
          </a:xfrm>
          <a:prstGeom prst="rect">
            <a:avLst/>
          </a:prstGeom>
        </p:spPr>
        <p:txBody>
          <a:bodyPr lIns="0" tIns="0" rIns="0" bIns="0" rtlCol="0" anchor="t">
            <a:spAutoFit/>
          </a:bodyPr>
          <a:lstStyle/>
          <a:p>
            <a:pPr>
              <a:lnSpc>
                <a:spcPts val="9404"/>
              </a:lnSpc>
            </a:pPr>
            <a:r>
              <a:rPr lang="en-US" sz="6717" dirty="0">
                <a:solidFill>
                  <a:srgbClr val="2254C5"/>
                </a:solidFill>
                <a:latin typeface="Montserrat Bold"/>
              </a:rPr>
              <a:t>Réalisation</a:t>
            </a:r>
          </a:p>
        </p:txBody>
      </p:sp>
      <p:sp>
        <p:nvSpPr>
          <p:cNvPr id="52" name="TextBox 52"/>
          <p:cNvSpPr txBox="1"/>
          <p:nvPr/>
        </p:nvSpPr>
        <p:spPr>
          <a:xfrm>
            <a:off x="1371234" y="3509554"/>
            <a:ext cx="3657965" cy="1231106"/>
          </a:xfrm>
          <a:prstGeom prst="rect">
            <a:avLst/>
          </a:prstGeom>
        </p:spPr>
        <p:txBody>
          <a:bodyPr wrap="square" lIns="0" tIns="0" rIns="0" bIns="0" rtlCol="0" anchor="t">
            <a:spAutoFit/>
          </a:bodyPr>
          <a:lstStyle/>
          <a:p>
            <a:pPr>
              <a:spcBef>
                <a:spcPct val="0"/>
              </a:spcBef>
            </a:pPr>
            <a:r>
              <a:rPr lang="en-US" sz="4000" dirty="0" err="1">
                <a:solidFill>
                  <a:srgbClr val="2254C5"/>
                </a:solidFill>
                <a:latin typeface="Montserrat"/>
              </a:rPr>
              <a:t>Collecte</a:t>
            </a:r>
            <a:r>
              <a:rPr lang="en-US" sz="4000" dirty="0">
                <a:solidFill>
                  <a:srgbClr val="2254C5"/>
                </a:solidFill>
                <a:latin typeface="Montserrat"/>
              </a:rPr>
              <a:t> des </a:t>
            </a:r>
            <a:r>
              <a:rPr lang="en-US" sz="4000" dirty="0" err="1">
                <a:solidFill>
                  <a:srgbClr val="2254C5"/>
                </a:solidFill>
                <a:latin typeface="Montserrat"/>
              </a:rPr>
              <a:t>données</a:t>
            </a:r>
            <a:endParaRPr lang="en-US" sz="4000" dirty="0">
              <a:solidFill>
                <a:srgbClr val="2254C5"/>
              </a:solidFill>
              <a:latin typeface="Montserrat"/>
            </a:endParaRPr>
          </a:p>
        </p:txBody>
      </p:sp>
      <p:pic>
        <p:nvPicPr>
          <p:cNvPr id="55" name="image63.png">
            <a:extLst>
              <a:ext uri="{FF2B5EF4-FFF2-40B4-BE49-F238E27FC236}">
                <a16:creationId xmlns:a16="http://schemas.microsoft.com/office/drawing/2014/main" xmlns="" id="{BEAA6A1E-2B2C-417F-DFE2-5DE2E3C842B0}"/>
              </a:ext>
            </a:extLst>
          </p:cNvPr>
          <p:cNvPicPr/>
          <p:nvPr/>
        </p:nvPicPr>
        <p:blipFill>
          <a:blip r:embed="rId3"/>
          <a:srcRect/>
          <a:stretch>
            <a:fillRect/>
          </a:stretch>
        </p:blipFill>
        <p:spPr>
          <a:xfrm>
            <a:off x="8534400" y="2686271"/>
            <a:ext cx="7877810" cy="6191023"/>
          </a:xfrm>
          <a:prstGeom prst="rect">
            <a:avLst/>
          </a:prstGeo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117" y="1583433"/>
            <a:ext cx="11996798" cy="2074735"/>
          </a:xfrm>
          <a:prstGeom prst="rect">
            <a:avLst/>
          </a:prstGeom>
        </p:spPr>
        <p:txBody>
          <a:bodyPr lIns="0" tIns="0" rIns="0" bIns="0" rtlCol="0" anchor="t">
            <a:spAutoFit/>
          </a:bodyPr>
          <a:lstStyle/>
          <a:p>
            <a:pPr>
              <a:lnSpc>
                <a:spcPts val="8378"/>
              </a:lnSpc>
            </a:pPr>
            <a:r>
              <a:rPr lang="en-US" sz="5984" dirty="0" err="1">
                <a:solidFill>
                  <a:srgbClr val="2254C5"/>
                </a:solidFill>
                <a:latin typeface="Montserrat Bold"/>
              </a:rPr>
              <a:t>Nettoyage</a:t>
            </a:r>
            <a:r>
              <a:rPr lang="en-US" sz="5984" dirty="0">
                <a:solidFill>
                  <a:srgbClr val="2254C5"/>
                </a:solidFill>
                <a:latin typeface="Montserrat Bold"/>
              </a:rPr>
              <a:t> et </a:t>
            </a:r>
            <a:r>
              <a:rPr lang="en-US" sz="5984" dirty="0" err="1">
                <a:solidFill>
                  <a:srgbClr val="2254C5"/>
                </a:solidFill>
                <a:latin typeface="Montserrat Bold"/>
              </a:rPr>
              <a:t>préparation</a:t>
            </a:r>
            <a:r>
              <a:rPr lang="en-US" sz="5984" dirty="0">
                <a:solidFill>
                  <a:srgbClr val="2254C5"/>
                </a:solidFill>
                <a:latin typeface="Montserrat Bold"/>
              </a:rPr>
              <a:t> des </a:t>
            </a:r>
            <a:r>
              <a:rPr lang="en-US" sz="5984" dirty="0" err="1">
                <a:solidFill>
                  <a:srgbClr val="2254C5"/>
                </a:solidFill>
                <a:latin typeface="Montserrat Bold"/>
              </a:rPr>
              <a:t>données</a:t>
            </a:r>
            <a:endParaRPr lang="en-US" sz="5984" dirty="0">
              <a:solidFill>
                <a:srgbClr val="2254C5"/>
              </a:solidFill>
              <a:latin typeface="Montserrat Bold"/>
            </a:endParaRPr>
          </a:p>
        </p:txBody>
      </p:sp>
      <p:sp>
        <p:nvSpPr>
          <p:cNvPr id="3" name="AutoShape 3"/>
          <p:cNvSpPr/>
          <p:nvPr/>
        </p:nvSpPr>
        <p:spPr>
          <a:xfrm>
            <a:off x="11850061" y="661348"/>
            <a:ext cx="6437939" cy="0"/>
          </a:xfrm>
          <a:prstGeom prst="line">
            <a:avLst/>
          </a:prstGeom>
          <a:ln w="28575" cap="flat">
            <a:solidFill>
              <a:srgbClr val="2254C5"/>
            </a:solidFill>
            <a:prstDash val="solid"/>
            <a:headEnd type="none" w="sm" len="sm"/>
            <a:tailEnd type="none" w="sm" len="sm"/>
          </a:ln>
        </p:spPr>
        <p:txBody>
          <a:bodyPr/>
          <a:lstStyle/>
          <a:p>
            <a:endParaRPr lang="fr-FR"/>
          </a:p>
        </p:txBody>
      </p:sp>
      <p:sp>
        <p:nvSpPr>
          <p:cNvPr id="4" name="TextBox 4"/>
          <p:cNvSpPr txBox="1"/>
          <p:nvPr/>
        </p:nvSpPr>
        <p:spPr>
          <a:xfrm>
            <a:off x="1371235" y="482355"/>
            <a:ext cx="2776097" cy="262444"/>
          </a:xfrm>
          <a:prstGeom prst="rect">
            <a:avLst/>
          </a:prstGeom>
        </p:spPr>
        <p:txBody>
          <a:bodyPr lIns="0" tIns="0" rIns="0" bIns="0" rtlCol="0" anchor="t">
            <a:spAutoFit/>
          </a:bodyPr>
          <a:lstStyle/>
          <a:p>
            <a:pPr>
              <a:lnSpc>
                <a:spcPts val="2318"/>
              </a:lnSpc>
            </a:pPr>
            <a:r>
              <a:rPr lang="en-US" sz="1656" dirty="0">
                <a:solidFill>
                  <a:srgbClr val="2254C5"/>
                </a:solidFill>
                <a:latin typeface="Montserrat Classic"/>
              </a:rPr>
              <a:t>Analyse des ventes en BI</a:t>
            </a:r>
          </a:p>
        </p:txBody>
      </p:sp>
      <p:sp>
        <p:nvSpPr>
          <p:cNvPr id="6" name="AutoShape 6"/>
          <p:cNvSpPr/>
          <p:nvPr/>
        </p:nvSpPr>
        <p:spPr>
          <a:xfrm>
            <a:off x="0" y="9728445"/>
            <a:ext cx="18395101" cy="0"/>
          </a:xfrm>
          <a:prstGeom prst="line">
            <a:avLst/>
          </a:prstGeom>
          <a:ln w="38100" cap="flat">
            <a:solidFill>
              <a:srgbClr val="2254C5"/>
            </a:solidFill>
            <a:prstDash val="solid"/>
            <a:headEnd type="none" w="sm" len="sm"/>
            <a:tailEnd type="none" w="sm" len="sm"/>
          </a:ln>
        </p:spPr>
        <p:txBody>
          <a:bodyPr/>
          <a:lstStyle/>
          <a:p>
            <a:endParaRPr lang="fr-FR"/>
          </a:p>
        </p:txBody>
      </p:sp>
      <p:sp>
        <p:nvSpPr>
          <p:cNvPr id="43" name="TextBox 43"/>
          <p:cNvSpPr txBox="1"/>
          <p:nvPr/>
        </p:nvSpPr>
        <p:spPr>
          <a:xfrm>
            <a:off x="1365117" y="5372100"/>
            <a:ext cx="4456071" cy="578578"/>
          </a:xfrm>
          <a:prstGeom prst="rect">
            <a:avLst/>
          </a:prstGeom>
        </p:spPr>
        <p:txBody>
          <a:bodyPr lIns="0" tIns="0" rIns="0" bIns="0" rtlCol="0" anchor="t">
            <a:spAutoFit/>
          </a:bodyPr>
          <a:lstStyle/>
          <a:p>
            <a:pPr>
              <a:lnSpc>
                <a:spcPts val="4718"/>
              </a:lnSpc>
            </a:pPr>
            <a:r>
              <a:rPr lang="en-US" sz="3370" dirty="0" err="1">
                <a:solidFill>
                  <a:srgbClr val="2254C5"/>
                </a:solidFill>
                <a:latin typeface="Montserrat Bold"/>
              </a:rPr>
              <a:t>L’outil</a:t>
            </a:r>
            <a:r>
              <a:rPr lang="en-US" sz="3370" dirty="0">
                <a:solidFill>
                  <a:srgbClr val="2254C5"/>
                </a:solidFill>
                <a:latin typeface="Montserrat Bold"/>
              </a:rPr>
              <a:t> Power Query</a:t>
            </a:r>
          </a:p>
        </p:txBody>
      </p:sp>
      <p:pic>
        <p:nvPicPr>
          <p:cNvPr id="44" name="image46.png">
            <a:extLst>
              <a:ext uri="{FF2B5EF4-FFF2-40B4-BE49-F238E27FC236}">
                <a16:creationId xmlns:a16="http://schemas.microsoft.com/office/drawing/2014/main" xmlns="" id="{EC2A8053-6760-4E15-D44E-DFEEFD8046D9}"/>
              </a:ext>
            </a:extLst>
          </p:cNvPr>
          <p:cNvPicPr/>
          <p:nvPr/>
        </p:nvPicPr>
        <p:blipFill>
          <a:blip r:embed="rId3"/>
          <a:srcRect/>
          <a:stretch>
            <a:fillRect/>
          </a:stretch>
        </p:blipFill>
        <p:spPr>
          <a:xfrm>
            <a:off x="8077200" y="3314705"/>
            <a:ext cx="9677400" cy="5867392"/>
          </a:xfrm>
          <a:prstGeom prst="rect">
            <a:avLst/>
          </a:prstGeom>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A81625AC-F1E0-478B-B19A-C00E2B6440BE}">
  <we:reference id="wa200003233" version="2.0.0.3" store="fr-FR" storeType="OMEX"/>
  <we:alternateReferences>
    <we:reference id="WA200003233" version="2.0.0.3" store="WA200003233" storeType="OMEX"/>
  </we:alternateReferences>
  <we:properties>
    <we:property name="reportUrl" value="&quot;/groups/me/reports/5280b22c-571c-4e1d-bd83-f187c9cdd742/ReportSection?bookmarkGuid=b33a5480-3393-41ff-9740-02a65dffb974&amp;bookmarkUsage=1&amp;ctid=f93d5f40-88c0-4650-b8f2-cc4ec3ef6a10&amp;fromEntryPoint=export&quot;"/>
    <we:property name="reportName" value="&quot;AnalyseDesVentes&quot;"/>
    <we:property name="reportState" value="&quot;CONNECTED&quot;"/>
    <we:property name="embedUrl" value="&quot;/reportEmbed?reportId=5280b22c-571c-4e1d-bd83-f187c9cdd742&amp;config=eyJjbHVzdGVyVXJsIjoiaHR0cHM6Ly9XQUJJLU5PUlRILUVVUk9QRS1yZWRpcmVjdC5hbmFseXNpcy53aW5kb3dzLm5ldCIsImVtYmVkRmVhdHVyZXMiOnsidXNhZ2VNZXRyaWNzVk5leHQiOnRydWUsImRpc2FibGVBbmd1bGFySlNCb290c3RyYXBSZGxFbWJlZCI6dHJ1ZX19&amp;disableSensitivityBanner=true&quot;"/>
    <we:property name="pageName" value="&quot;ReportSection&quot;"/>
    <we:property name="pageDisplayName" value="&quot;Page 1&quot;"/>
    <we:property name="datasetId" value="&quot;a159954a-9c97-4894-80df-c840dbf39799&quot;"/>
    <we:property name="backgroundColor" value="&quot;#2E3091&quot;"/>
    <we:property name="bookmark" value="&quot;H4sIAAAAAAAAA+1Y32/bOAz+VwIDh74Yg2z5Z9/SJB0GtGvQ5HooDn2gJTr15tiGLHfLFf7fT5aTbWmNS5cmvbToS+BQEkV+/CiRujd4UhYpLD7DHI1jY5LMMpQ9yzCNrJWc5PnXOYivkesjZRBH4BEOnBES+mpWXsgkz0rj+N6QIGYor5KygrRRp4R/G7EbouMQyh07ZFEUgOtExo1pQJqOYdbMiSEt0TQKFGWeQZr8g60KNSRFhbVp4PcizQU0G00kSGw2u1PT1X9loPWBKjuAyeQOJ8hkK73EIhdy9d80yvZLG7o+1ijTGw7yTEKSKcWNjFkUozAMaEBpRBhjxA4aeZykcjklWoy+F0J5qXxfFA1YfX4HGUNuaKMFluVyh0GeVnP9NVqTT/JKMLzEWA9lMpELpeZTVlRyCBKMWrk/FrkCRw9cIwgtu82/DQQqLLhxTOobJSmTbJYuofvp07S1q0wThqIJV/RFua2tn6MKV/MxQ+Vzs0j5UbR7JVj+9HX962oFvG0apyKf62VL9iRqhw4nTKM1QxlqGn/dokC9SOHNk1UIPj0Ap1xOeQJs7R+9fTdcatcrSCtNSKX0LJGtv/etWE20iW2dNTNvavVT13oNb2x/DMo85xo21LHvVHd0AmXCjoy6btWt6KlM+/ILD38YtWt+NB6YBnNp4NjoR56lcpf5nPuwPYP7s5nAGaziNdoHvae5hLQ3wTRVZO61aDZTTqtsmavkMfnNH7YPlGiWi4SpaOwpAcf96/PR52nv/GI42iYReZ5VcnALQq4lo1qWC47iZKFjMUzE6nBSWTY6zDg0KdJJ62UYFrsk9gPcW4LbIVgR9ZASdRt5Lo2YRzcS/AVIcg6l2r8Z+TDoT0cfLy6vO7hivuKc28hzKRDnUDwkeSdfPoq8KnZJlm78l4eiFTiWRykPgQeeKkkIIW/wUNwYIAaCv4EjqBEFVsA8oIEXEELdgPuB5x7CMTDpn4160+vxVhfFf1Zsz6hMhmoFz79l/0Nx8isebTJ2NgcHELlz1Qnc9nRR+15sP7XYXgNtc8l9dIrR0b5K7qbfS1fn1yN1pVTskRMdw4met0G5blFfPmHWEdUZoyr6OOZIwAU/9DGkoXUQJc9z6+I3eNx1lqwWiT0eRn5AA6RIQt/1/DdYfrxoT/ase/a9IdvVZY7Ms0NCY5ugayNEhMHmo+k1U3vfj31DWGzDaFBz3wm9JdotlR3PsxlBTgIeOjZQP4jCN03ll30UGV9eDP8cTLchN0urRg3yExDvJN9NEFrOR9TzMEb0eeD4vmMT37PeOb/HPvIJF8k5QlkJfH4pKvI4kVvlmwbidzLNephp+8DyZZPmcRvmWhHzoxjQs4lNIpd7Eds+WQ4gzM94Ddy59W2XRi0C3IHYUVexZbuWG9CDgbj3x+sGWdvfPrrU3S13XsmyAIZjyLCj9VbgQsYbv3/j3aSu/wUz82MJbiAAAA==&quot;"/>
    <we:property name="initialStateBookmark" value="&quot;H4sIAAAAAAAAA+1ZbW/aSBD+K8jSqV+sau31a74R4KpTS0DAVYpO0Wm8OyauHNtar9NyEf/9dtekVxJO9AhwBIVP9ux6Xp55xjtjHiye1VUOiyu4Q+vCmmbzAmXHsWyraCWXo9HHYXfy8c+r7nCgxGUls7KorYsHS4KYo/yc1Q3k+nkl/OPGtiDPxzDXdynkNdpWhaIuC8izv7DdrJakaHBpW/ityksBWuVUgkSt9l5tV/fKtvOeKovAZHaPU2SylU6wKoV8vLetur0yLq2vaWXGYK8sJGSFUqxlzKGYxHFEI0oTwhgjbqTlaZbL1ZZkMfhWCRWPinJRaRy6/B4KhtwyTgus65WFXpk3d+ZqsCaflo1gOMHULBUykwul5reiamQfJFhLFf5YlAocs3CNIIzstvzaE6iw4NYFWd4oSZ0V83wF3T8xzVq/6jxjKHRiki8qbOP9HarE6AuuDekgqtZQhu16yc0ymhgfrE+ZirvV/RnyRqt9dwl1xt4pj9TvRvvVpkF5/OUHvM322pjYLw7KpJIzn0aei2ESOH6ILOQ8hN0z1Z3PBc7hkRqDQ6RxVkrIO1PMc5W0Toum3vJrU6w4SZ4n2f7ue0+J5qXImMrGgYg27l4PB1ezznDUH+xCOF4WjezdgpBrpFOPlYKjuFyYXPQz8ViErv3E4ZPJw/LmX2i9SsNin8R+gntLcDcGJ6EBUsIICXyasIBuJfgRSDKEWtnXK+973dngw2hyvYEr9iuuua08lwLxDqqnJN/Ilw+ibKp9kmUz/quXohN5TkApj4FHQcwSQsgZvhS3JoiB4GfwCtKiyIlYADQKIkKoH/EwCvxTeA1Mu58Gndn1eKeD4lCdSV89wcuvxf/QnPyIR1uMqR+j5xHKPVdVYhKB7yWnkLmh6nhvO6arP6HUrTWVunPPHyv0mbpaKnzk1Hg5Nfu2KDfDxvEpsQZ0ywnVs6YpRwI+hHGIMY2dkzjUX9r5nWFBb2zKHJIGPE5CNSAiRRKHfhCe4QF71KnjRSfJ28ixr+MKWeDGhKYuQd9FSAiD7a+m10ztQ3+26cNiF0aD2vtG6B3RbqnsBYHLCHIS8dhzgYZREp81lY879o8no/7vvdku5GZ5o9UgvwTxRvL9JKHlfEKDAFPEkEdeGHouCQPnjfMHnJR+4iAZItSNwJe3oqJMM7lTvRkg/kulOU8r7RBYHrdono9hvpOwMEkBA5e4JPF5kLDdi+UE0vyC7117976d0qhDgHuQeuoodlzf8SN6MhB3fnndIBv/DZX18qaRu2xkXQHDMRS4YfRW4ELBddw/993E1khkSb5tXtd/3X6f1JfLvwEFQ2YQQx4AAA==&quot;"/>
    <we:property name="isFiltersActionButtonVisible" value="true"/>
    <we:property name="reportEmbeddedTime" value="&quot;2023-09-25T10:08:15.737Z&quot;"/>
    <we:property name="creatorTenantId" value="&quot;f93d5f40-88c0-4650-b8f2-cc4ec3ef6a10&quot;"/>
    <we:property name="creatorUserId" value="&quot;10032000A4CEA896&quot;"/>
    <we:property name="creatorSessionId" value="&quot;0cbba54d-ea05-4d88-a54e-e2dc27d2dfbe&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BD555BC6-1E27-484F-87A3-3DE595C49535}">
  <we:reference id="wa200003233" version="2.0.0.3" store="fr-FR" storeType="OMEX"/>
  <we:alternateReferences>
    <we:reference id="WA200003233" version="2.0.0.3" store="WA20000323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971</TotalTime>
  <Words>809</Words>
  <Application>Microsoft Office PowerPoint</Application>
  <PresentationFormat>Personnalisé</PresentationFormat>
  <Paragraphs>80</Paragraphs>
  <Slides>14</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Calibri</vt:lpstr>
      <vt:lpstr>Montserrat Classic</vt:lpstr>
      <vt:lpstr>Montserrat</vt:lpstr>
      <vt:lpstr>Arial</vt:lpstr>
      <vt:lpstr>Montserrat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Business Pitch Deck Presentation</dc:title>
  <dc:creator>Mehdi Benabbou</dc:creator>
  <cp:lastModifiedBy>HP</cp:lastModifiedBy>
  <cp:revision>11</cp:revision>
  <dcterms:created xsi:type="dcterms:W3CDTF">2006-08-16T00:00:00Z</dcterms:created>
  <dcterms:modified xsi:type="dcterms:W3CDTF">2023-09-25T15:17:45Z</dcterms:modified>
  <dc:identifier>DAFvYz3Tbp8</dc:identifier>
</cp:coreProperties>
</file>